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32"/>
  </p:notesMasterIdLst>
  <p:sldIdLst>
    <p:sldId id="256" r:id="rId2"/>
    <p:sldId id="281" r:id="rId3"/>
    <p:sldId id="276" r:id="rId4"/>
    <p:sldId id="282" r:id="rId5"/>
    <p:sldId id="271" r:id="rId6"/>
    <p:sldId id="257" r:id="rId7"/>
    <p:sldId id="258" r:id="rId8"/>
    <p:sldId id="259" r:id="rId9"/>
    <p:sldId id="260" r:id="rId10"/>
    <p:sldId id="261" r:id="rId11"/>
    <p:sldId id="263" r:id="rId12"/>
    <p:sldId id="264" r:id="rId13"/>
    <p:sldId id="274" r:id="rId14"/>
    <p:sldId id="277" r:id="rId15"/>
    <p:sldId id="265" r:id="rId16"/>
    <p:sldId id="266" r:id="rId17"/>
    <p:sldId id="279" r:id="rId18"/>
    <p:sldId id="283" r:id="rId19"/>
    <p:sldId id="280" r:id="rId20"/>
    <p:sldId id="284" r:id="rId21"/>
    <p:sldId id="285" r:id="rId22"/>
    <p:sldId id="286" r:id="rId23"/>
    <p:sldId id="267" r:id="rId24"/>
    <p:sldId id="268" r:id="rId25"/>
    <p:sldId id="269" r:id="rId26"/>
    <p:sldId id="288" r:id="rId27"/>
    <p:sldId id="289" r:id="rId28"/>
    <p:sldId id="270" r:id="rId29"/>
    <p:sldId id="273" r:id="rId30"/>
    <p:sldId id="27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AD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65" d="100"/>
          <a:sy n="65" d="100"/>
        </p:scale>
        <p:origin x="90" y="9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A324F-0E12-4249-B222-9A2A35FEBB3B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D90B0F-0CED-443C-9ECB-72C04C8C1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585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02EE89BC-6575-45C3-BF9B-DA9153772B8E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1335-5C76-471A-8E56-513E27F68BA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343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89BC-6575-45C3-BF9B-DA9153772B8E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1335-5C76-471A-8E56-513E27F68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285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89BC-6575-45C3-BF9B-DA9153772B8E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1335-5C76-471A-8E56-513E27F68BA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77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89BC-6575-45C3-BF9B-DA9153772B8E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1335-5C76-471A-8E56-513E27F68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287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89BC-6575-45C3-BF9B-DA9153772B8E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1335-5C76-471A-8E56-513E27F68BA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310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89BC-6575-45C3-BF9B-DA9153772B8E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1335-5C76-471A-8E56-513E27F68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85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89BC-6575-45C3-BF9B-DA9153772B8E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1335-5C76-471A-8E56-513E27F68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412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89BC-6575-45C3-BF9B-DA9153772B8E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1335-5C76-471A-8E56-513E27F68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06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89BC-6575-45C3-BF9B-DA9153772B8E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1335-5C76-471A-8E56-513E27F68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988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89BC-6575-45C3-BF9B-DA9153772B8E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1335-5C76-471A-8E56-513E27F68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49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89BC-6575-45C3-BF9B-DA9153772B8E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1335-5C76-471A-8E56-513E27F68BA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301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2EE89BC-6575-45C3-BF9B-DA9153772B8E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3F01335-5C76-471A-8E56-513E27F68BA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560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hua.li@sjsu.edu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chee.vang02@sjsu.edu" TargetMode="External"/><Relationship Id="rId4" Type="http://schemas.openxmlformats.org/officeDocument/2006/relationships/hyperlink" Target="mailto:aneemineshkumar.dudhia@sjsu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microsemi.com/product-directory/design-resources/1750-libero-soc#download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8A5F6238-2D9D-401E-9D48-A43DD8B0A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06" y="323737"/>
            <a:ext cx="3723420" cy="6989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862A15-2CAD-4283-B51C-B6B9B0613A60}"/>
              </a:ext>
            </a:extLst>
          </p:cNvPr>
          <p:cNvSpPr txBox="1"/>
          <p:nvPr/>
        </p:nvSpPr>
        <p:spPr>
          <a:xfrm>
            <a:off x="772412" y="1249491"/>
            <a:ext cx="10700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RISC-V SoC for Computer Vision Applications</a:t>
            </a:r>
          </a:p>
          <a:p>
            <a:pPr algn="ctr"/>
            <a:r>
              <a:rPr lang="en-US" sz="3600" dirty="0">
                <a:latin typeface="+mj-lt"/>
              </a:rPr>
              <a:t>Tutorial 1: AND Gate on IGLOO2 FPGA Using Libero SoC IDE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D74E93-20EF-45F7-A0A1-913DB38D8C9A}"/>
              </a:ext>
            </a:extLst>
          </p:cNvPr>
          <p:cNvSpPr txBox="1"/>
          <p:nvPr/>
        </p:nvSpPr>
        <p:spPr>
          <a:xfrm>
            <a:off x="6673416" y="3616722"/>
            <a:ext cx="4441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8D05B3-04EC-40BB-AF0C-B84B457CC9A8}"/>
              </a:ext>
            </a:extLst>
          </p:cNvPr>
          <p:cNvSpPr txBox="1"/>
          <p:nvPr/>
        </p:nvSpPr>
        <p:spPr>
          <a:xfrm>
            <a:off x="772412" y="2723380"/>
            <a:ext cx="10700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EE 297</a:t>
            </a:r>
          </a:p>
          <a:p>
            <a:pPr algn="ctr"/>
            <a:r>
              <a:rPr lang="en-US" dirty="0"/>
              <a:t>Friday, December 17, 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FD8790-0B63-4A99-A350-820B1796CCE2}"/>
              </a:ext>
            </a:extLst>
          </p:cNvPr>
          <p:cNvSpPr txBox="1"/>
          <p:nvPr/>
        </p:nvSpPr>
        <p:spPr>
          <a:xfrm>
            <a:off x="772412" y="5650157"/>
            <a:ext cx="10700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/>
              <a:t>Advisor:</a:t>
            </a:r>
          </a:p>
          <a:p>
            <a:pPr algn="ctr"/>
            <a:r>
              <a:rPr lang="en-US" sz="1400" dirty="0"/>
              <a:t>Professor Harry Li, Ph. D.</a:t>
            </a:r>
            <a:r>
              <a:rPr lang="en-US" sz="1400" baseline="30000" dirty="0">
                <a:hlinkClick r:id="rId3"/>
              </a:rPr>
              <a:t>[3]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25AB6A-20D3-4A10-BFDF-78EB819AB6C1}"/>
              </a:ext>
            </a:extLst>
          </p:cNvPr>
          <p:cNvSpPr txBox="1"/>
          <p:nvPr/>
        </p:nvSpPr>
        <p:spPr>
          <a:xfrm>
            <a:off x="772412" y="4576377"/>
            <a:ext cx="107001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/>
              <a:t>Project Members:</a:t>
            </a:r>
          </a:p>
          <a:p>
            <a:pPr algn="ctr"/>
            <a:r>
              <a:rPr lang="en-US" sz="1400" dirty="0" err="1"/>
              <a:t>Anee</a:t>
            </a:r>
            <a:r>
              <a:rPr lang="en-US" sz="1400" dirty="0"/>
              <a:t> </a:t>
            </a:r>
            <a:r>
              <a:rPr lang="en-US" sz="1400" dirty="0" err="1"/>
              <a:t>Mineshkumar</a:t>
            </a:r>
            <a:r>
              <a:rPr lang="en-US" sz="1400" dirty="0"/>
              <a:t> </a:t>
            </a:r>
            <a:r>
              <a:rPr lang="en-US" sz="1400" dirty="0" err="1"/>
              <a:t>Dubhia</a:t>
            </a:r>
            <a:r>
              <a:rPr lang="en-US" sz="1400" baseline="30000" dirty="0">
                <a:hlinkClick r:id="rId4"/>
              </a:rPr>
              <a:t>[1]</a:t>
            </a:r>
            <a:r>
              <a:rPr lang="en-US" sz="1400" baseline="30000" dirty="0"/>
              <a:t> </a:t>
            </a:r>
          </a:p>
          <a:p>
            <a:pPr algn="ctr"/>
            <a:r>
              <a:rPr lang="en-US" sz="1400" dirty="0"/>
              <a:t>Chee Vang</a:t>
            </a:r>
            <a:r>
              <a:rPr lang="en-US" sz="1400" baseline="30000" dirty="0">
                <a:hlinkClick r:id="rId5"/>
              </a:rPr>
              <a:t>[2]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58592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2035" y="1375351"/>
            <a:ext cx="4396341" cy="481591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15"/>
            </a:pPr>
            <a:r>
              <a:rPr lang="en-US" sz="2400" dirty="0"/>
              <a:t>In </a:t>
            </a:r>
            <a:r>
              <a:rPr lang="en-US" sz="2400" b="1" dirty="0"/>
              <a:t>Design Flow</a:t>
            </a:r>
            <a:r>
              <a:rPr lang="en-US" sz="2400" dirty="0"/>
              <a:t>, double-click on </a:t>
            </a:r>
            <a:r>
              <a:rPr lang="en-US" sz="2400" b="1" dirty="0"/>
              <a:t>Create </a:t>
            </a:r>
            <a:r>
              <a:rPr lang="en-US" sz="2400" b="1" dirty="0" err="1"/>
              <a:t>SmartDesign</a:t>
            </a:r>
            <a:endParaRPr lang="en-US" sz="2400" b="1" dirty="0"/>
          </a:p>
          <a:p>
            <a:pPr marL="457200" indent="-457200">
              <a:buFont typeface="+mj-lt"/>
              <a:buAutoNum type="arabicPeriod" startAt="15"/>
            </a:pPr>
            <a:r>
              <a:rPr lang="en-US" sz="2400" dirty="0"/>
              <a:t>In </a:t>
            </a:r>
            <a:r>
              <a:rPr lang="en-US" sz="2400" b="1" dirty="0"/>
              <a:t>Create New </a:t>
            </a:r>
            <a:r>
              <a:rPr lang="en-US" sz="2400" b="1" dirty="0" err="1"/>
              <a:t>SmartDesgin</a:t>
            </a:r>
            <a:r>
              <a:rPr lang="en-US" sz="2400" b="1" dirty="0"/>
              <a:t> </a:t>
            </a:r>
            <a:r>
              <a:rPr lang="en-US" sz="2400" dirty="0"/>
              <a:t>window, give a name to the </a:t>
            </a:r>
            <a:r>
              <a:rPr lang="en-US" sz="2400" dirty="0" err="1"/>
              <a:t>SmartDesign</a:t>
            </a:r>
            <a:endParaRPr lang="en-US" sz="2400" dirty="0"/>
          </a:p>
          <a:p>
            <a:pPr marL="457200" indent="-457200">
              <a:buFont typeface="+mj-lt"/>
              <a:buAutoNum type="arabicPeriod" startAt="15"/>
            </a:pPr>
            <a:r>
              <a:rPr lang="en-US" sz="2400" dirty="0"/>
              <a:t>Click </a:t>
            </a:r>
            <a:r>
              <a:rPr lang="en-US" sz="2400" b="1" dirty="0"/>
              <a:t>OK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5 Create New </a:t>
            </a:r>
            <a:r>
              <a:rPr lang="en-US" dirty="0" err="1"/>
              <a:t>SmartDesign</a:t>
            </a:r>
            <a:endParaRPr lang="en-US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D9D815D-95FB-477E-96AA-3B82FE43F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5D01944-9986-4336-9D35-4FA4505C06F7}"/>
              </a:ext>
            </a:extLst>
          </p:cNvPr>
          <p:cNvGrpSpPr/>
          <p:nvPr/>
        </p:nvGrpSpPr>
        <p:grpSpPr>
          <a:xfrm>
            <a:off x="589153" y="1442796"/>
            <a:ext cx="6358733" cy="4681024"/>
            <a:chOff x="613682" y="1532355"/>
            <a:chExt cx="6358733" cy="468102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C1D555C-2C62-4D7E-BD96-152C3A142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682" y="1532355"/>
              <a:ext cx="6358733" cy="4396030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A1C8EA9-5684-40AB-BCBB-7CB1BCF6D698}"/>
                </a:ext>
              </a:extLst>
            </p:cNvPr>
            <p:cNvGrpSpPr/>
            <p:nvPr/>
          </p:nvGrpSpPr>
          <p:grpSpPr>
            <a:xfrm>
              <a:off x="615224" y="2566284"/>
              <a:ext cx="6250669" cy="3647095"/>
              <a:chOff x="615224" y="2566284"/>
              <a:chExt cx="6250669" cy="3647095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8C22CD0-7CC9-4C5D-AF72-8055DD8ACF66}"/>
                  </a:ext>
                </a:extLst>
              </p:cNvPr>
              <p:cNvGrpSpPr/>
              <p:nvPr/>
            </p:nvGrpSpPr>
            <p:grpSpPr>
              <a:xfrm>
                <a:off x="615224" y="2647950"/>
                <a:ext cx="6250669" cy="3565429"/>
                <a:chOff x="615224" y="2647950"/>
                <a:chExt cx="6250669" cy="3565429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99E3E99A-09C3-4132-B3E1-D18A99253EB9}"/>
                    </a:ext>
                  </a:extLst>
                </p:cNvPr>
                <p:cNvGrpSpPr/>
                <p:nvPr/>
              </p:nvGrpSpPr>
              <p:grpSpPr>
                <a:xfrm>
                  <a:off x="615224" y="2647950"/>
                  <a:ext cx="1448526" cy="2084865"/>
                  <a:chOff x="615224" y="2647950"/>
                  <a:chExt cx="1448526" cy="2084865"/>
                </a:xfrm>
              </p:grpSpPr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DB119036-F375-4360-8432-DD757BF18122}"/>
                      </a:ext>
                    </a:extLst>
                  </p:cNvPr>
                  <p:cNvSpPr/>
                  <p:nvPr/>
                </p:nvSpPr>
                <p:spPr>
                  <a:xfrm>
                    <a:off x="1089660" y="2647950"/>
                    <a:ext cx="974090" cy="139700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76A8C3FC-4795-4698-B7D4-69D6C28C31E2}"/>
                      </a:ext>
                    </a:extLst>
                  </p:cNvPr>
                  <p:cNvSpPr/>
                  <p:nvPr/>
                </p:nvSpPr>
                <p:spPr>
                  <a:xfrm>
                    <a:off x="615224" y="4550410"/>
                    <a:ext cx="603976" cy="18240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BF7E1E4-B21C-4329-8513-3334DE4F34E9}"/>
                    </a:ext>
                  </a:extLst>
                </p:cNvPr>
                <p:cNvSpPr txBox="1"/>
                <p:nvPr/>
              </p:nvSpPr>
              <p:spPr>
                <a:xfrm>
                  <a:off x="922293" y="5928385"/>
                  <a:ext cx="5943600" cy="2849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Fig. 10. Creating a new </a:t>
                  </a:r>
                  <a:r>
                    <a:rPr lang="en-US" sz="1200" dirty="0" err="1"/>
                    <a:t>SmartDesign</a:t>
                  </a:r>
                  <a:endParaRPr lang="en-US" sz="1200" dirty="0"/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698736-4250-4C28-B0F1-21C4D7A30852}"/>
                  </a:ext>
                </a:extLst>
              </p:cNvPr>
              <p:cNvSpPr txBox="1"/>
              <p:nvPr/>
            </p:nvSpPr>
            <p:spPr>
              <a:xfrm>
                <a:off x="723516" y="2566284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15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D1589B-2045-4D44-B101-8BBACC08AE0A}"/>
              </a:ext>
            </a:extLst>
          </p:cNvPr>
          <p:cNvGrpSpPr/>
          <p:nvPr/>
        </p:nvGrpSpPr>
        <p:grpSpPr>
          <a:xfrm>
            <a:off x="8479937" y="4200132"/>
            <a:ext cx="2738171" cy="1492005"/>
            <a:chOff x="8196529" y="3905728"/>
            <a:chExt cx="2738171" cy="149200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3CD82F0-A447-43E8-A3D3-4FC024260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6529" y="3905728"/>
              <a:ext cx="2738171" cy="1195301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28CF67C-01CB-4F80-8ACF-0690E148E197}"/>
                </a:ext>
              </a:extLst>
            </p:cNvPr>
            <p:cNvGrpSpPr/>
            <p:nvPr/>
          </p:nvGrpSpPr>
          <p:grpSpPr>
            <a:xfrm>
              <a:off x="8289792" y="4173313"/>
              <a:ext cx="2491468" cy="1224420"/>
              <a:chOff x="8253507" y="3837069"/>
              <a:chExt cx="2491468" cy="122442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D59CF3C8-53EF-4F0E-B184-BA6DE2967BC1}"/>
                  </a:ext>
                </a:extLst>
              </p:cNvPr>
              <p:cNvGrpSpPr/>
              <p:nvPr/>
            </p:nvGrpSpPr>
            <p:grpSpPr>
              <a:xfrm>
                <a:off x="8253507" y="4131306"/>
                <a:ext cx="2491468" cy="930183"/>
                <a:chOff x="7895699" y="3875728"/>
                <a:chExt cx="2491468" cy="930183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1D05175-1939-4B72-9CFC-B1DA2EA8CE81}"/>
                    </a:ext>
                  </a:extLst>
                </p:cNvPr>
                <p:cNvSpPr txBox="1"/>
                <p:nvPr/>
              </p:nvSpPr>
              <p:spPr>
                <a:xfrm>
                  <a:off x="7895699" y="4528912"/>
                  <a:ext cx="249146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Fig. 11. Naming the </a:t>
                  </a:r>
                  <a:r>
                    <a:rPr lang="en-US" sz="1200" dirty="0" err="1"/>
                    <a:t>SmartDesign</a:t>
                  </a:r>
                  <a:endParaRPr lang="en-US" sz="1200" dirty="0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DCAE3199-ED02-4EA3-AD0C-6FEE64392748}"/>
                    </a:ext>
                  </a:extLst>
                </p:cNvPr>
                <p:cNvSpPr/>
                <p:nvPr/>
              </p:nvSpPr>
              <p:spPr>
                <a:xfrm>
                  <a:off x="7895699" y="3875728"/>
                  <a:ext cx="907548" cy="25050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B6C895C-C649-41AE-ACEB-17CCA33D0FB5}"/>
                    </a:ext>
                  </a:extLst>
                </p:cNvPr>
                <p:cNvSpPr/>
                <p:nvPr/>
              </p:nvSpPr>
              <p:spPr>
                <a:xfrm>
                  <a:off x="9038495" y="4125754"/>
                  <a:ext cx="711537" cy="271463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294BEC5-6CD8-4F70-B391-891E0FF9FF20}"/>
                  </a:ext>
                </a:extLst>
              </p:cNvPr>
              <p:cNvSpPr txBox="1"/>
              <p:nvPr/>
            </p:nvSpPr>
            <p:spPr>
              <a:xfrm>
                <a:off x="8748750" y="3837069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16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D706614-10B5-484B-A1AF-2559CA6FB83E}"/>
                  </a:ext>
                </a:extLst>
              </p:cNvPr>
              <p:cNvSpPr txBox="1"/>
              <p:nvPr/>
            </p:nvSpPr>
            <p:spPr>
              <a:xfrm>
                <a:off x="9044564" y="4396572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17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23365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6 Create HDL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2035" y="1375351"/>
            <a:ext cx="4396341" cy="323474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18"/>
            </a:pPr>
            <a:r>
              <a:rPr lang="en-US" sz="2400" dirty="0"/>
              <a:t>To create a Verilog file, double-click on </a:t>
            </a:r>
            <a:r>
              <a:rPr lang="en-US" sz="2400" b="1" dirty="0"/>
              <a:t>Create HDL</a:t>
            </a:r>
          </a:p>
          <a:p>
            <a:pPr marL="457200" indent="-457200">
              <a:buFont typeface="+mj-lt"/>
              <a:buAutoNum type="arabicPeriod" startAt="18"/>
            </a:pPr>
            <a:r>
              <a:rPr lang="en-US" sz="2400" dirty="0"/>
              <a:t>Select </a:t>
            </a:r>
            <a:r>
              <a:rPr lang="en-US" sz="2400" b="1" dirty="0"/>
              <a:t>Verilog</a:t>
            </a:r>
            <a:r>
              <a:rPr lang="en-US" sz="2400" dirty="0"/>
              <a:t> for </a:t>
            </a:r>
            <a:r>
              <a:rPr lang="en-US" sz="2400" b="1" dirty="0"/>
              <a:t>HDL Type</a:t>
            </a:r>
          </a:p>
          <a:p>
            <a:pPr marL="457200" indent="-457200">
              <a:buFont typeface="+mj-lt"/>
              <a:buAutoNum type="arabicPeriod" startAt="18"/>
            </a:pPr>
            <a:r>
              <a:rPr lang="en-US" sz="2400" dirty="0"/>
              <a:t>Give it a name</a:t>
            </a:r>
          </a:p>
          <a:p>
            <a:pPr marL="457200" indent="-457200">
              <a:buFont typeface="+mj-lt"/>
              <a:buAutoNum type="arabicPeriod" startAt="18"/>
            </a:pPr>
            <a:r>
              <a:rPr lang="en-US" sz="2400" dirty="0"/>
              <a:t>Uncheck </a:t>
            </a:r>
            <a:r>
              <a:rPr lang="en-US" sz="2400" b="1" dirty="0"/>
              <a:t>Initialize file with standard template</a:t>
            </a:r>
          </a:p>
          <a:p>
            <a:pPr marL="457200" indent="-457200">
              <a:buFont typeface="+mj-lt"/>
              <a:buAutoNum type="arabicPeriod" startAt="18"/>
            </a:pPr>
            <a:r>
              <a:rPr lang="en-US" sz="2400" dirty="0"/>
              <a:t>Click </a:t>
            </a:r>
            <a:r>
              <a:rPr lang="en-US" sz="2400" b="1" dirty="0"/>
              <a:t>OK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351E1667-79A9-466C-A06F-E8B5BBC79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E4CB7A25-751E-4810-B9C1-E6DC1EF20FF9}"/>
              </a:ext>
            </a:extLst>
          </p:cNvPr>
          <p:cNvGrpSpPr/>
          <p:nvPr/>
        </p:nvGrpSpPr>
        <p:grpSpPr>
          <a:xfrm>
            <a:off x="589161" y="1468374"/>
            <a:ext cx="6368796" cy="4726398"/>
            <a:chOff x="618138" y="1516478"/>
            <a:chExt cx="6368796" cy="472639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2F1DCAF-A902-4470-9587-9DB7E48E4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138" y="1516478"/>
              <a:ext cx="6368796" cy="4395216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0AE49AA-C9AE-43EC-B702-415E94C5CD8B}"/>
                </a:ext>
              </a:extLst>
            </p:cNvPr>
            <p:cNvGrpSpPr/>
            <p:nvPr/>
          </p:nvGrpSpPr>
          <p:grpSpPr>
            <a:xfrm>
              <a:off x="712940" y="2714626"/>
              <a:ext cx="5943600" cy="3528250"/>
              <a:chOff x="712940" y="2714626"/>
              <a:chExt cx="5943600" cy="352825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BF3DB6A1-2C4D-447A-9139-E7B8AD137AB2}"/>
                  </a:ext>
                </a:extLst>
              </p:cNvPr>
              <p:cNvGrpSpPr/>
              <p:nvPr/>
            </p:nvGrpSpPr>
            <p:grpSpPr>
              <a:xfrm>
                <a:off x="712940" y="2714626"/>
                <a:ext cx="5943600" cy="3528250"/>
                <a:chOff x="712940" y="2714626"/>
                <a:chExt cx="5943600" cy="3528250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4855830-B1CE-4DC5-9EC4-E7AB8262B2D6}"/>
                    </a:ext>
                  </a:extLst>
                </p:cNvPr>
                <p:cNvSpPr/>
                <p:nvPr/>
              </p:nvSpPr>
              <p:spPr>
                <a:xfrm>
                  <a:off x="1063999" y="2714626"/>
                  <a:ext cx="774325" cy="15478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838422-F610-4877-ADA3-4FBE73ECE450}"/>
                    </a:ext>
                  </a:extLst>
                </p:cNvPr>
                <p:cNvSpPr txBox="1"/>
                <p:nvPr/>
              </p:nvSpPr>
              <p:spPr>
                <a:xfrm>
                  <a:off x="712940" y="5957882"/>
                  <a:ext cx="5943600" cy="2849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Fig. 12. Creating a new HDL file</a:t>
                  </a:r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093EA8D-9353-47FF-9C33-5BC680B24651}"/>
                  </a:ext>
                </a:extLst>
              </p:cNvPr>
              <p:cNvSpPr txBox="1"/>
              <p:nvPr/>
            </p:nvSpPr>
            <p:spPr>
              <a:xfrm>
                <a:off x="712940" y="2760814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18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0C7CB65-EE78-4584-9EEA-FE24786DFCF8}"/>
              </a:ext>
            </a:extLst>
          </p:cNvPr>
          <p:cNvGrpSpPr/>
          <p:nvPr/>
        </p:nvGrpSpPr>
        <p:grpSpPr>
          <a:xfrm>
            <a:off x="8735327" y="4130465"/>
            <a:ext cx="3083149" cy="1872557"/>
            <a:chOff x="8735327" y="4130465"/>
            <a:chExt cx="3083149" cy="187255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F9FE83F-2946-499A-9C5C-C5B4452EB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93431" y="4130465"/>
              <a:ext cx="2480431" cy="1595558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1D49FEC-4C05-4AF8-821D-ADEDDE7D676B}"/>
                </a:ext>
              </a:extLst>
            </p:cNvPr>
            <p:cNvGrpSpPr/>
            <p:nvPr/>
          </p:nvGrpSpPr>
          <p:grpSpPr>
            <a:xfrm>
              <a:off x="8735327" y="4526969"/>
              <a:ext cx="3083149" cy="1476053"/>
              <a:chOff x="8826041" y="4514269"/>
              <a:chExt cx="3083149" cy="1476053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48694A9-D4BE-4098-8658-1D4D9718E59E}"/>
                  </a:ext>
                </a:extLst>
              </p:cNvPr>
              <p:cNvGrpSpPr/>
              <p:nvPr/>
            </p:nvGrpSpPr>
            <p:grpSpPr>
              <a:xfrm>
                <a:off x="8898002" y="4584930"/>
                <a:ext cx="3011188" cy="1405392"/>
                <a:chOff x="8395064" y="4335032"/>
                <a:chExt cx="3011188" cy="1405392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DA65BEF-2CB8-4D0E-8B55-38829A57BEC6}"/>
                    </a:ext>
                  </a:extLst>
                </p:cNvPr>
                <p:cNvSpPr txBox="1"/>
                <p:nvPr/>
              </p:nvSpPr>
              <p:spPr>
                <a:xfrm>
                  <a:off x="8395064" y="5463425"/>
                  <a:ext cx="3011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Fig. 13. Specifying the HDL type and name</a:t>
                  </a: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40E36197-53B2-4297-9E45-D4EAEAE7A322}"/>
                    </a:ext>
                  </a:extLst>
                </p:cNvPr>
                <p:cNvSpPr/>
                <p:nvPr/>
              </p:nvSpPr>
              <p:spPr>
                <a:xfrm>
                  <a:off x="8800522" y="4335032"/>
                  <a:ext cx="559904" cy="23378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DF5BC3CD-ABFD-481A-8787-3E205477165A}"/>
                    </a:ext>
                  </a:extLst>
                </p:cNvPr>
                <p:cNvSpPr/>
                <p:nvPr/>
              </p:nvSpPr>
              <p:spPr>
                <a:xfrm>
                  <a:off x="8718246" y="4635824"/>
                  <a:ext cx="1112198" cy="24128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C68F7D1B-A1A7-4BAA-96BD-0BD791DD2998}"/>
                    </a:ext>
                  </a:extLst>
                </p:cNvPr>
                <p:cNvSpPr/>
                <p:nvPr/>
              </p:nvSpPr>
              <p:spPr>
                <a:xfrm>
                  <a:off x="9900658" y="5130327"/>
                  <a:ext cx="648279" cy="258994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F39EF31-828B-462A-A705-17DDF6B18892}"/>
                  </a:ext>
                </a:extLst>
              </p:cNvPr>
              <p:cNvSpPr txBox="1"/>
              <p:nvPr/>
            </p:nvSpPr>
            <p:spPr>
              <a:xfrm>
                <a:off x="9796668" y="4514269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19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F1240D-ADC3-40A9-A08C-0B965E991D0A}"/>
                  </a:ext>
                </a:extLst>
              </p:cNvPr>
              <p:cNvSpPr txBox="1"/>
              <p:nvPr/>
            </p:nvSpPr>
            <p:spPr>
              <a:xfrm>
                <a:off x="10279330" y="4848055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20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0484787-4779-42ED-8D80-53B4C3E352F8}"/>
                  </a:ext>
                </a:extLst>
              </p:cNvPr>
              <p:cNvSpPr txBox="1"/>
              <p:nvPr/>
            </p:nvSpPr>
            <p:spPr>
              <a:xfrm>
                <a:off x="8826041" y="5149433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21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272D787-C1CF-4F73-9838-68B2D1947202}"/>
                  </a:ext>
                </a:extLst>
              </p:cNvPr>
              <p:cNvSpPr txBox="1"/>
              <p:nvPr/>
            </p:nvSpPr>
            <p:spPr>
              <a:xfrm>
                <a:off x="10030311" y="5361175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22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688D17B-3EF0-42FA-8245-8C088A6A2A08}"/>
                  </a:ext>
                </a:extLst>
              </p:cNvPr>
              <p:cNvSpPr/>
              <p:nvPr/>
            </p:nvSpPr>
            <p:spPr>
              <a:xfrm>
                <a:off x="9221184" y="5190680"/>
                <a:ext cx="174830" cy="17959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4102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>
            <a:normAutofit/>
          </a:bodyPr>
          <a:lstStyle/>
          <a:p>
            <a:r>
              <a:rPr lang="en-US" dirty="0"/>
              <a:t>Step 7 Verilog Code and Verify AND Gate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2035" y="1375351"/>
            <a:ext cx="4396341" cy="536054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23"/>
            </a:pPr>
            <a:r>
              <a:rPr lang="en-US" sz="2400" dirty="0"/>
              <a:t>In your Verilog file, enter</a:t>
            </a:r>
          </a:p>
          <a:p>
            <a:pPr marL="457200" indent="-457200">
              <a:buFont typeface="+mj-lt"/>
              <a:buAutoNum type="arabicPeriod" startAt="23"/>
            </a:pPr>
            <a:endParaRPr lang="en-US" sz="2400" dirty="0"/>
          </a:p>
          <a:p>
            <a:pPr marL="457200" indent="-457200">
              <a:buFont typeface="+mj-lt"/>
              <a:buAutoNum type="arabicPeriod" startAt="23"/>
            </a:pPr>
            <a:endParaRPr lang="en-US" sz="2400" dirty="0"/>
          </a:p>
          <a:p>
            <a:pPr marL="457200" indent="-457200">
              <a:buFont typeface="+mj-lt"/>
              <a:buAutoNum type="arabicPeriod" startAt="23"/>
            </a:pPr>
            <a:endParaRPr lang="en-US" sz="2400" dirty="0"/>
          </a:p>
          <a:p>
            <a:pPr marL="457200" indent="-457200">
              <a:buFont typeface="+mj-lt"/>
              <a:buAutoNum type="arabicPeriod" startAt="23"/>
            </a:pPr>
            <a:r>
              <a:rPr lang="en-US" sz="2400" dirty="0"/>
              <a:t>Click blue check to verify code </a:t>
            </a:r>
          </a:p>
          <a:p>
            <a:pPr marL="914400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In </a:t>
            </a:r>
            <a:r>
              <a:rPr lang="en-US" sz="2400" b="1" dirty="0"/>
              <a:t>Messages</a:t>
            </a:r>
            <a:r>
              <a:rPr lang="en-US" sz="2400" dirty="0"/>
              <a:t>, syntax checking should be successful</a:t>
            </a:r>
          </a:p>
          <a:p>
            <a:pPr marL="457200" indent="-457200">
              <a:buFont typeface="+mj-lt"/>
              <a:buAutoNum type="arabicPeriod" startAt="23"/>
            </a:pPr>
            <a:r>
              <a:rPr lang="en-US" sz="2400" dirty="0"/>
              <a:t>Click </a:t>
            </a:r>
            <a:r>
              <a:rPr lang="en-US" sz="2400" b="1" dirty="0"/>
              <a:t>Build Hierarchy </a:t>
            </a:r>
            <a:r>
              <a:rPr lang="en-US" sz="2400" dirty="0"/>
              <a:t>for </a:t>
            </a:r>
            <a:r>
              <a:rPr lang="en-US" sz="2400" i="1" dirty="0"/>
              <a:t>AND2_gate </a:t>
            </a:r>
            <a:r>
              <a:rPr lang="en-US" sz="2400" dirty="0"/>
              <a:t>module to appear in </a:t>
            </a:r>
            <a:r>
              <a:rPr lang="en-US" sz="2400" b="1" dirty="0"/>
              <a:t>Design Hierarchy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FE5467-6DAA-4BD7-914A-59653F776AB6}"/>
              </a:ext>
            </a:extLst>
          </p:cNvPr>
          <p:cNvSpPr txBox="1"/>
          <p:nvPr/>
        </p:nvSpPr>
        <p:spPr>
          <a:xfrm>
            <a:off x="7852348" y="1832142"/>
            <a:ext cx="3647128" cy="1569660"/>
          </a:xfrm>
          <a:prstGeom prst="rect">
            <a:avLst/>
          </a:prstGeom>
          <a:noFill/>
          <a:ln w="28575">
            <a:solidFill>
              <a:srgbClr val="1CADE4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cs typeface="Courier New" panose="02070309020205020404" pitchFamily="49" charset="0"/>
              </a:rPr>
              <a:t>module AND2_gate(in1, in2, out);</a:t>
            </a:r>
          </a:p>
          <a:p>
            <a:r>
              <a:rPr lang="en-US" sz="1600" dirty="0">
                <a:cs typeface="Courier New" panose="02070309020205020404" pitchFamily="49" charset="0"/>
              </a:rPr>
              <a:t> input in1, in2;</a:t>
            </a:r>
          </a:p>
          <a:p>
            <a:r>
              <a:rPr lang="en-US" sz="1600" dirty="0">
                <a:cs typeface="Courier New" panose="02070309020205020404" pitchFamily="49" charset="0"/>
              </a:rPr>
              <a:t> output out;</a:t>
            </a:r>
          </a:p>
          <a:p>
            <a:r>
              <a:rPr lang="en-US" sz="1600" dirty="0">
                <a:cs typeface="Courier New" panose="02070309020205020404" pitchFamily="49" charset="0"/>
              </a:rPr>
              <a:t> </a:t>
            </a:r>
          </a:p>
          <a:p>
            <a:r>
              <a:rPr lang="en-US" sz="1600" dirty="0">
                <a:cs typeface="Courier New" panose="02070309020205020404" pitchFamily="49" charset="0"/>
              </a:rPr>
              <a:t> and (out, in1, in2);</a:t>
            </a:r>
          </a:p>
          <a:p>
            <a:r>
              <a:rPr lang="en-US" sz="1600" dirty="0" err="1">
                <a:cs typeface="Courier New" panose="02070309020205020404" pitchFamily="49" charset="0"/>
              </a:rPr>
              <a:t>endmodule</a:t>
            </a:r>
            <a:endParaRPr lang="en-US" sz="1600" dirty="0">
              <a:cs typeface="Courier New" panose="02070309020205020404" pitchFamily="49" charset="0"/>
            </a:endParaRP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51FA644B-794D-4211-9B2F-9B1466F50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FD72234-650D-4B3F-BCB6-EA91B67E04C6}"/>
              </a:ext>
            </a:extLst>
          </p:cNvPr>
          <p:cNvGrpSpPr/>
          <p:nvPr/>
        </p:nvGrpSpPr>
        <p:grpSpPr>
          <a:xfrm>
            <a:off x="271341" y="1472164"/>
            <a:ext cx="6698075" cy="4697556"/>
            <a:chOff x="214604" y="1627199"/>
            <a:chExt cx="6698075" cy="46975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3174AF-A7F7-432E-A6F2-1EF250D65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9217" y="1627199"/>
              <a:ext cx="6363462" cy="4389882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2465445-ED2D-4E74-B28B-5C51C611A214}"/>
                </a:ext>
              </a:extLst>
            </p:cNvPr>
            <p:cNvGrpSpPr/>
            <p:nvPr/>
          </p:nvGrpSpPr>
          <p:grpSpPr>
            <a:xfrm>
              <a:off x="214604" y="2123563"/>
              <a:ext cx="6470572" cy="4201192"/>
              <a:chOff x="214604" y="2123563"/>
              <a:chExt cx="6470572" cy="4201192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F6E710DC-55DD-4BD3-9D1F-40C6869BBE27}"/>
                  </a:ext>
                </a:extLst>
              </p:cNvPr>
              <p:cNvGrpSpPr/>
              <p:nvPr/>
            </p:nvGrpSpPr>
            <p:grpSpPr>
              <a:xfrm>
                <a:off x="565524" y="2224351"/>
                <a:ext cx="6119652" cy="4100404"/>
                <a:chOff x="565524" y="2224351"/>
                <a:chExt cx="6119652" cy="4100404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FF32301A-4AC7-40F4-93BD-7701FF886D5C}"/>
                    </a:ext>
                  </a:extLst>
                </p:cNvPr>
                <p:cNvGrpSpPr/>
                <p:nvPr/>
              </p:nvGrpSpPr>
              <p:grpSpPr>
                <a:xfrm>
                  <a:off x="565524" y="2224351"/>
                  <a:ext cx="4951442" cy="2604824"/>
                  <a:chOff x="565524" y="2224351"/>
                  <a:chExt cx="4951442" cy="2604824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36E4FF00-7B43-4886-B304-0D79C4204414}"/>
                      </a:ext>
                    </a:extLst>
                  </p:cNvPr>
                  <p:cNvGrpSpPr/>
                  <p:nvPr/>
                </p:nvGrpSpPr>
                <p:grpSpPr>
                  <a:xfrm>
                    <a:off x="565524" y="2224351"/>
                    <a:ext cx="4951442" cy="925249"/>
                    <a:chOff x="565524" y="2224351"/>
                    <a:chExt cx="4951442" cy="925249"/>
                  </a:xfrm>
                </p:grpSpPr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0BE1FF79-B5BE-46E0-BCD8-9CD09DB820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23088" y="2389088"/>
                      <a:ext cx="1593878" cy="760512"/>
                    </a:xfrm>
                    <a:prstGeom prst="rect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" name="Rectangle 9">
                      <a:extLst>
                        <a:ext uri="{FF2B5EF4-FFF2-40B4-BE49-F238E27FC236}">
                          <a16:creationId xmlns:a16="http://schemas.microsoft.com/office/drawing/2014/main" id="{7FE48967-0C6B-436D-B375-98872B1BA8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16235" y="2224351"/>
                      <a:ext cx="187892" cy="164737"/>
                    </a:xfrm>
                    <a:prstGeom prst="rect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35BC4613-E1B5-484A-B7BA-989CFD6765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6160" y="2752721"/>
                      <a:ext cx="1475559" cy="141582"/>
                    </a:xfrm>
                    <a:prstGeom prst="rect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15AD87B5-162E-4611-857D-D0C57B61D6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524" y="2422893"/>
                      <a:ext cx="780676" cy="196407"/>
                    </a:xfrm>
                    <a:prstGeom prst="rect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F327E78E-72A6-4904-A295-16B645F4DA92}"/>
                      </a:ext>
                    </a:extLst>
                  </p:cNvPr>
                  <p:cNvSpPr/>
                  <p:nvPr/>
                </p:nvSpPr>
                <p:spPr>
                  <a:xfrm>
                    <a:off x="1080994" y="4616451"/>
                    <a:ext cx="836706" cy="212724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4B18048-2405-4448-95E4-E47A90AFDCD9}"/>
                    </a:ext>
                  </a:extLst>
                </p:cNvPr>
                <p:cNvSpPr txBox="1"/>
                <p:nvPr/>
              </p:nvSpPr>
              <p:spPr>
                <a:xfrm>
                  <a:off x="741576" y="6039761"/>
                  <a:ext cx="5943600" cy="2849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Fig. 14. New Project window in Libero SoC</a:t>
                  </a:r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8C28265-D321-4B08-91E3-0CBC89441218}"/>
                  </a:ext>
                </a:extLst>
              </p:cNvPr>
              <p:cNvSpPr txBox="1"/>
              <p:nvPr/>
            </p:nvSpPr>
            <p:spPr>
              <a:xfrm>
                <a:off x="5516966" y="2562739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23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307C70C-7B33-4417-999E-79128C19338A}"/>
                  </a:ext>
                </a:extLst>
              </p:cNvPr>
              <p:cNvSpPr txBox="1"/>
              <p:nvPr/>
            </p:nvSpPr>
            <p:spPr>
              <a:xfrm>
                <a:off x="4556975" y="2123563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24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97612BC-5EA8-4F78-8189-CE4CD0762F6A}"/>
                  </a:ext>
                </a:extLst>
              </p:cNvPr>
              <p:cNvSpPr txBox="1"/>
              <p:nvPr/>
            </p:nvSpPr>
            <p:spPr>
              <a:xfrm>
                <a:off x="214604" y="2367207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25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3265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88565" y="1375351"/>
            <a:ext cx="4399811" cy="481591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26"/>
            </a:pPr>
            <a:r>
              <a:rPr lang="en-US" sz="2400" dirty="0"/>
              <a:t>Drag and drop </a:t>
            </a:r>
            <a:r>
              <a:rPr lang="en-US" sz="2400" i="1" dirty="0"/>
              <a:t>and_gate </a:t>
            </a:r>
            <a:r>
              <a:rPr lang="en-US" sz="2400" dirty="0"/>
              <a:t>module in work to the </a:t>
            </a:r>
            <a:r>
              <a:rPr lang="en-US" sz="2400" dirty="0" err="1"/>
              <a:t>SmartDesign</a:t>
            </a:r>
            <a:endParaRPr lang="en-US" sz="2400" dirty="0"/>
          </a:p>
          <a:p>
            <a:pPr marL="457200" indent="-457200">
              <a:buFont typeface="+mj-lt"/>
              <a:buAutoNum type="arabicPeriod" startAt="26"/>
            </a:pPr>
            <a:r>
              <a:rPr lang="en-US" sz="2400" dirty="0"/>
              <a:t>Create input/output ports using </a:t>
            </a:r>
            <a:r>
              <a:rPr lang="en-US" sz="2400" b="1" dirty="0"/>
              <a:t>Add Port</a:t>
            </a:r>
            <a:r>
              <a:rPr lang="en-US" sz="2400" dirty="0"/>
              <a:t> button</a:t>
            </a:r>
          </a:p>
          <a:p>
            <a:pPr marL="457200" indent="-457200">
              <a:buFont typeface="+mj-lt"/>
              <a:buAutoNum type="arabicPeriod" startAt="26"/>
            </a:pPr>
            <a:r>
              <a:rPr lang="en-US" sz="2400" dirty="0"/>
              <a:t>In </a:t>
            </a:r>
            <a:r>
              <a:rPr lang="en-US" sz="2400" b="1" dirty="0"/>
              <a:t>Add Port</a:t>
            </a:r>
            <a:r>
              <a:rPr lang="en-US" sz="2400" dirty="0"/>
              <a:t>, enter a name</a:t>
            </a:r>
          </a:p>
          <a:p>
            <a:pPr marL="457200" indent="-457200">
              <a:buFont typeface="+mj-lt"/>
              <a:buAutoNum type="arabicPeriod" startAt="26"/>
            </a:pPr>
            <a:r>
              <a:rPr lang="en-US" sz="2400" dirty="0"/>
              <a:t>Select the direction</a:t>
            </a:r>
          </a:p>
          <a:p>
            <a:pPr marL="457200" indent="-457200">
              <a:buFont typeface="+mj-lt"/>
              <a:buAutoNum type="arabicPeriod" startAt="26"/>
            </a:pPr>
            <a:r>
              <a:rPr lang="en-US" sz="2400" dirty="0"/>
              <a:t>Click </a:t>
            </a:r>
            <a:r>
              <a:rPr lang="en-US" sz="2400" b="1" dirty="0"/>
              <a:t>OK</a:t>
            </a:r>
          </a:p>
          <a:p>
            <a:pPr marL="457200" indent="-457200">
              <a:buFont typeface="+mj-lt"/>
              <a:buAutoNum type="arabicPeriod" startAt="26"/>
            </a:pPr>
            <a:endParaRPr lang="en-US" sz="2400" dirty="0"/>
          </a:p>
          <a:p>
            <a:pPr marL="457200" indent="-457200">
              <a:buFont typeface="+mj-lt"/>
              <a:buAutoNum type="arabicPeriod" startAt="26"/>
            </a:pPr>
            <a:endParaRPr lang="en-US" sz="2400" dirty="0"/>
          </a:p>
          <a:p>
            <a:pPr marL="457200" indent="-457200">
              <a:buFont typeface="+mj-lt"/>
              <a:buAutoNum type="arabicPeriod" startAt="26"/>
            </a:pPr>
            <a:endParaRPr lang="en-US" sz="2400" dirty="0"/>
          </a:p>
          <a:p>
            <a:endParaRPr lang="en-US" sz="24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1310758" cy="864575"/>
          </a:xfrm>
        </p:spPr>
        <p:txBody>
          <a:bodyPr>
            <a:noAutofit/>
          </a:bodyPr>
          <a:lstStyle/>
          <a:p>
            <a:r>
              <a:rPr lang="en-US" dirty="0"/>
              <a:t>Step 8 Placing AND Gate and Ports in </a:t>
            </a:r>
            <a:r>
              <a:rPr lang="en-US" dirty="0" err="1"/>
              <a:t>SmartDesign</a:t>
            </a:r>
            <a:endParaRPr lang="en-US" dirty="0"/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51FA644B-794D-4211-9B2F-9B1466F50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33A9F11-12CC-48A7-925F-6C5CC0B2C2D5}"/>
              </a:ext>
            </a:extLst>
          </p:cNvPr>
          <p:cNvGrpSpPr/>
          <p:nvPr/>
        </p:nvGrpSpPr>
        <p:grpSpPr>
          <a:xfrm>
            <a:off x="598008" y="1455080"/>
            <a:ext cx="6363462" cy="4710590"/>
            <a:chOff x="370361" y="1591034"/>
            <a:chExt cx="6363462" cy="471059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E5B80C9-6002-4AFE-AA2A-1DD49FAB1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361" y="1591034"/>
              <a:ext cx="6363462" cy="4384548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F216B04-2A8A-46EF-B48C-1E94EC458331}"/>
                </a:ext>
              </a:extLst>
            </p:cNvPr>
            <p:cNvGrpSpPr/>
            <p:nvPr/>
          </p:nvGrpSpPr>
          <p:grpSpPr>
            <a:xfrm>
              <a:off x="646111" y="2202429"/>
              <a:ext cx="5538240" cy="4099195"/>
              <a:chOff x="646111" y="2202429"/>
              <a:chExt cx="5538240" cy="4099195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08AF350-2D0D-4777-9FEA-236938D58134}"/>
                  </a:ext>
                </a:extLst>
              </p:cNvPr>
              <p:cNvGrpSpPr/>
              <p:nvPr/>
            </p:nvGrpSpPr>
            <p:grpSpPr>
              <a:xfrm>
                <a:off x="646111" y="2202429"/>
                <a:ext cx="5538240" cy="4099195"/>
                <a:chOff x="646111" y="2260487"/>
                <a:chExt cx="5538240" cy="4099195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4B18048-2405-4448-95E4-E47A90AFDCD9}"/>
                    </a:ext>
                  </a:extLst>
                </p:cNvPr>
                <p:cNvSpPr txBox="1"/>
                <p:nvPr/>
              </p:nvSpPr>
              <p:spPr>
                <a:xfrm>
                  <a:off x="646111" y="6075874"/>
                  <a:ext cx="5538240" cy="2838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Fig. 15. New Project window in Libero SoC</a:t>
                  </a: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E245AEBC-B367-49D1-BAD1-9CCB00C081CB}"/>
                    </a:ext>
                  </a:extLst>
                </p:cNvPr>
                <p:cNvSpPr/>
                <p:nvPr/>
              </p:nvSpPr>
              <p:spPr>
                <a:xfrm>
                  <a:off x="646111" y="2780977"/>
                  <a:ext cx="1468439" cy="14158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5E5805C7-B4A9-492E-9ACC-187A34D8ADD9}"/>
                    </a:ext>
                  </a:extLst>
                </p:cNvPr>
                <p:cNvSpPr/>
                <p:nvPr/>
              </p:nvSpPr>
              <p:spPr>
                <a:xfrm>
                  <a:off x="5135969" y="3029683"/>
                  <a:ext cx="1048382" cy="898917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Arc 19">
                  <a:extLst>
                    <a:ext uri="{FF2B5EF4-FFF2-40B4-BE49-F238E27FC236}">
                      <a16:creationId xmlns:a16="http://schemas.microsoft.com/office/drawing/2014/main" id="{DC912BDD-0C92-4E98-AE81-F18FA1FC0990}"/>
                    </a:ext>
                  </a:extLst>
                </p:cNvPr>
                <p:cNvSpPr/>
                <p:nvPr/>
              </p:nvSpPr>
              <p:spPr>
                <a:xfrm>
                  <a:off x="2166938" y="2922560"/>
                  <a:ext cx="2880807" cy="665684"/>
                </a:xfrm>
                <a:custGeom>
                  <a:avLst/>
                  <a:gdLst>
                    <a:gd name="connsiteX0" fmla="*/ 753195 w 1506391"/>
                    <a:gd name="connsiteY0" fmla="*/ 0 h 581025"/>
                    <a:gd name="connsiteX1" fmla="*/ 1506391 w 1506391"/>
                    <a:gd name="connsiteY1" fmla="*/ 290513 h 581025"/>
                    <a:gd name="connsiteX2" fmla="*/ 753196 w 1506391"/>
                    <a:gd name="connsiteY2" fmla="*/ 290513 h 581025"/>
                    <a:gd name="connsiteX3" fmla="*/ 753195 w 1506391"/>
                    <a:gd name="connsiteY3" fmla="*/ 0 h 581025"/>
                    <a:gd name="connsiteX0" fmla="*/ 753195 w 1506391"/>
                    <a:gd name="connsiteY0" fmla="*/ 0 h 581025"/>
                    <a:gd name="connsiteX1" fmla="*/ 1506391 w 1506391"/>
                    <a:gd name="connsiteY1" fmla="*/ 290513 h 581025"/>
                    <a:gd name="connsiteX0" fmla="*/ 923925 w 1677121"/>
                    <a:gd name="connsiteY0" fmla="*/ 139700 h 430213"/>
                    <a:gd name="connsiteX1" fmla="*/ 1677121 w 1677121"/>
                    <a:gd name="connsiteY1" fmla="*/ 430213 h 430213"/>
                    <a:gd name="connsiteX2" fmla="*/ 923926 w 1677121"/>
                    <a:gd name="connsiteY2" fmla="*/ 430213 h 430213"/>
                    <a:gd name="connsiteX3" fmla="*/ 923925 w 1677121"/>
                    <a:gd name="connsiteY3" fmla="*/ 139700 h 430213"/>
                    <a:gd name="connsiteX0" fmla="*/ 0 w 1677121"/>
                    <a:gd name="connsiteY0" fmla="*/ 0 h 430213"/>
                    <a:gd name="connsiteX1" fmla="*/ 1677121 w 1677121"/>
                    <a:gd name="connsiteY1" fmla="*/ 430213 h 430213"/>
                    <a:gd name="connsiteX0" fmla="*/ 923925 w 1893021"/>
                    <a:gd name="connsiteY0" fmla="*/ 139700 h 430213"/>
                    <a:gd name="connsiteX1" fmla="*/ 1677121 w 1893021"/>
                    <a:gd name="connsiteY1" fmla="*/ 430213 h 430213"/>
                    <a:gd name="connsiteX2" fmla="*/ 923926 w 1893021"/>
                    <a:gd name="connsiteY2" fmla="*/ 430213 h 430213"/>
                    <a:gd name="connsiteX3" fmla="*/ 923925 w 1893021"/>
                    <a:gd name="connsiteY3" fmla="*/ 139700 h 430213"/>
                    <a:gd name="connsiteX0" fmla="*/ 0 w 1893021"/>
                    <a:gd name="connsiteY0" fmla="*/ 0 h 430213"/>
                    <a:gd name="connsiteX1" fmla="*/ 1893021 w 1893021"/>
                    <a:gd name="connsiteY1" fmla="*/ 404813 h 430213"/>
                    <a:gd name="connsiteX0" fmla="*/ 923925 w 1893021"/>
                    <a:gd name="connsiteY0" fmla="*/ 139700 h 520560"/>
                    <a:gd name="connsiteX1" fmla="*/ 1677121 w 1893021"/>
                    <a:gd name="connsiteY1" fmla="*/ 430213 h 520560"/>
                    <a:gd name="connsiteX2" fmla="*/ 923926 w 1893021"/>
                    <a:gd name="connsiteY2" fmla="*/ 430213 h 520560"/>
                    <a:gd name="connsiteX3" fmla="*/ 923925 w 1893021"/>
                    <a:gd name="connsiteY3" fmla="*/ 139700 h 520560"/>
                    <a:gd name="connsiteX0" fmla="*/ 0 w 1893021"/>
                    <a:gd name="connsiteY0" fmla="*/ 0 h 520560"/>
                    <a:gd name="connsiteX1" fmla="*/ 1893021 w 1893021"/>
                    <a:gd name="connsiteY1" fmla="*/ 404813 h 520560"/>
                    <a:gd name="connsiteX0" fmla="*/ 923925 w 1893021"/>
                    <a:gd name="connsiteY0" fmla="*/ 139700 h 560336"/>
                    <a:gd name="connsiteX1" fmla="*/ 1677121 w 1893021"/>
                    <a:gd name="connsiteY1" fmla="*/ 430213 h 560336"/>
                    <a:gd name="connsiteX2" fmla="*/ 923926 w 1893021"/>
                    <a:gd name="connsiteY2" fmla="*/ 430213 h 560336"/>
                    <a:gd name="connsiteX3" fmla="*/ 923925 w 1893021"/>
                    <a:gd name="connsiteY3" fmla="*/ 139700 h 560336"/>
                    <a:gd name="connsiteX0" fmla="*/ 0 w 1893021"/>
                    <a:gd name="connsiteY0" fmla="*/ 0 h 560336"/>
                    <a:gd name="connsiteX1" fmla="*/ 1893021 w 1893021"/>
                    <a:gd name="connsiteY1" fmla="*/ 404813 h 560336"/>
                    <a:gd name="connsiteX0" fmla="*/ 1025525 w 1994621"/>
                    <a:gd name="connsiteY0" fmla="*/ 60325 h 496439"/>
                    <a:gd name="connsiteX1" fmla="*/ 1778721 w 1994621"/>
                    <a:gd name="connsiteY1" fmla="*/ 350838 h 496439"/>
                    <a:gd name="connsiteX2" fmla="*/ 1025526 w 1994621"/>
                    <a:gd name="connsiteY2" fmla="*/ 350838 h 496439"/>
                    <a:gd name="connsiteX3" fmla="*/ 1025525 w 1994621"/>
                    <a:gd name="connsiteY3" fmla="*/ 60325 h 496439"/>
                    <a:gd name="connsiteX0" fmla="*/ 0 w 1994621"/>
                    <a:gd name="connsiteY0" fmla="*/ 0 h 496439"/>
                    <a:gd name="connsiteX1" fmla="*/ 1994621 w 1994621"/>
                    <a:gd name="connsiteY1" fmla="*/ 325438 h 496439"/>
                    <a:gd name="connsiteX0" fmla="*/ 1025525 w 2096221"/>
                    <a:gd name="connsiteY0" fmla="*/ 60325 h 670083"/>
                    <a:gd name="connsiteX1" fmla="*/ 1778721 w 2096221"/>
                    <a:gd name="connsiteY1" fmla="*/ 350838 h 670083"/>
                    <a:gd name="connsiteX2" fmla="*/ 1025526 w 2096221"/>
                    <a:gd name="connsiteY2" fmla="*/ 350838 h 670083"/>
                    <a:gd name="connsiteX3" fmla="*/ 1025525 w 2096221"/>
                    <a:gd name="connsiteY3" fmla="*/ 60325 h 670083"/>
                    <a:gd name="connsiteX0" fmla="*/ 0 w 2096221"/>
                    <a:gd name="connsiteY0" fmla="*/ 0 h 670083"/>
                    <a:gd name="connsiteX1" fmla="*/ 2096221 w 2096221"/>
                    <a:gd name="connsiteY1" fmla="*/ 534988 h 670083"/>
                    <a:gd name="connsiteX0" fmla="*/ 1025525 w 2096221"/>
                    <a:gd name="connsiteY0" fmla="*/ 60325 h 574147"/>
                    <a:gd name="connsiteX1" fmla="*/ 1778721 w 2096221"/>
                    <a:gd name="connsiteY1" fmla="*/ 350838 h 574147"/>
                    <a:gd name="connsiteX2" fmla="*/ 1025526 w 2096221"/>
                    <a:gd name="connsiteY2" fmla="*/ 350838 h 574147"/>
                    <a:gd name="connsiteX3" fmla="*/ 1025525 w 2096221"/>
                    <a:gd name="connsiteY3" fmla="*/ 60325 h 574147"/>
                    <a:gd name="connsiteX0" fmla="*/ 0 w 2096221"/>
                    <a:gd name="connsiteY0" fmla="*/ 0 h 574147"/>
                    <a:gd name="connsiteX1" fmla="*/ 2096221 w 2096221"/>
                    <a:gd name="connsiteY1" fmla="*/ 534988 h 574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96221" h="574147" stroke="0" extrusionOk="0">
                      <a:moveTo>
                        <a:pt x="1025525" y="60325"/>
                      </a:moveTo>
                      <a:cubicBezTo>
                        <a:pt x="1441504" y="60325"/>
                        <a:pt x="1778721" y="190392"/>
                        <a:pt x="1778721" y="350838"/>
                      </a:cubicBezTo>
                      <a:lnTo>
                        <a:pt x="1025526" y="350838"/>
                      </a:lnTo>
                      <a:cubicBezTo>
                        <a:pt x="1025526" y="254000"/>
                        <a:pt x="1025525" y="157163"/>
                        <a:pt x="1025525" y="60325"/>
                      </a:cubicBezTo>
                      <a:close/>
                    </a:path>
                    <a:path w="2096221" h="574147" fill="none">
                      <a:moveTo>
                        <a:pt x="0" y="0"/>
                      </a:moveTo>
                      <a:cubicBezTo>
                        <a:pt x="400104" y="317500"/>
                        <a:pt x="946871" y="698392"/>
                        <a:pt x="2096221" y="534988"/>
                      </a:cubicBezTo>
                    </a:path>
                  </a:pathLst>
                </a:custGeom>
                <a:ln w="127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2954B590-446C-4CB1-BF50-9A4D54359172}"/>
                    </a:ext>
                  </a:extLst>
                </p:cNvPr>
                <p:cNvSpPr/>
                <p:nvPr/>
              </p:nvSpPr>
              <p:spPr>
                <a:xfrm>
                  <a:off x="4450883" y="2260487"/>
                  <a:ext cx="145257" cy="21431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98638F-B7DE-4BBB-878E-AEDD2D034B3A}"/>
                  </a:ext>
                </a:extLst>
              </p:cNvPr>
              <p:cNvSpPr txBox="1"/>
              <p:nvPr/>
            </p:nvSpPr>
            <p:spPr>
              <a:xfrm>
                <a:off x="2941946" y="3043455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26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6635EC3-C60D-4FBD-BB0D-0C681E843F95}"/>
                  </a:ext>
                </a:extLst>
              </p:cNvPr>
              <p:cNvSpPr txBox="1"/>
              <p:nvPr/>
            </p:nvSpPr>
            <p:spPr>
              <a:xfrm>
                <a:off x="4329877" y="2386567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27</a:t>
                </a: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3E914C-89CF-4656-9FCF-71FEB5A83B25}"/>
              </a:ext>
            </a:extLst>
          </p:cNvPr>
          <p:cNvGrpSpPr/>
          <p:nvPr/>
        </p:nvGrpSpPr>
        <p:grpSpPr>
          <a:xfrm>
            <a:off x="9319042" y="4338578"/>
            <a:ext cx="2008826" cy="1777107"/>
            <a:chOff x="9319042" y="4338578"/>
            <a:chExt cx="2008826" cy="177710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3603B41-05A9-44D6-9D11-287A6D879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042" y="4338578"/>
              <a:ext cx="2004661" cy="1522704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8C211E0-9648-4E0A-9FDE-7DA1789A1CEA}"/>
                </a:ext>
              </a:extLst>
            </p:cNvPr>
            <p:cNvGrpSpPr/>
            <p:nvPr/>
          </p:nvGrpSpPr>
          <p:grpSpPr>
            <a:xfrm>
              <a:off x="9333919" y="4567660"/>
              <a:ext cx="1993949" cy="1548025"/>
              <a:chOff x="8953469" y="4350852"/>
              <a:chExt cx="1993949" cy="1548025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9CED1254-F738-4065-842D-C0EF3025C36E}"/>
                  </a:ext>
                </a:extLst>
              </p:cNvPr>
              <p:cNvGrpSpPr/>
              <p:nvPr/>
            </p:nvGrpSpPr>
            <p:grpSpPr>
              <a:xfrm>
                <a:off x="8953469" y="4388527"/>
                <a:ext cx="1920358" cy="1510350"/>
                <a:chOff x="8254797" y="3019646"/>
                <a:chExt cx="1920358" cy="1510350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7EDEE94-4812-4D05-B10C-952916973B63}"/>
                    </a:ext>
                  </a:extLst>
                </p:cNvPr>
                <p:cNvSpPr txBox="1"/>
                <p:nvPr/>
              </p:nvSpPr>
              <p:spPr>
                <a:xfrm>
                  <a:off x="8309348" y="4252997"/>
                  <a:ext cx="186580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Fig. 16. Adding a port</a:t>
                  </a: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AA9C6A1B-0A63-434B-A76C-3610BA10E72F}"/>
                    </a:ext>
                  </a:extLst>
                </p:cNvPr>
                <p:cNvSpPr/>
                <p:nvPr/>
              </p:nvSpPr>
              <p:spPr>
                <a:xfrm>
                  <a:off x="8254797" y="3019646"/>
                  <a:ext cx="843960" cy="202184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4461972-5E78-411C-A441-5F1D3EB1FD9E}"/>
                    </a:ext>
                  </a:extLst>
                </p:cNvPr>
                <p:cNvSpPr/>
                <p:nvPr/>
              </p:nvSpPr>
              <p:spPr>
                <a:xfrm>
                  <a:off x="8309348" y="3221830"/>
                  <a:ext cx="1291023" cy="631667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BFBC0295-19B2-4650-9A9A-17B1271E6172}"/>
                    </a:ext>
                  </a:extLst>
                </p:cNvPr>
                <p:cNvSpPr/>
                <p:nvPr/>
              </p:nvSpPr>
              <p:spPr>
                <a:xfrm>
                  <a:off x="9553915" y="3937367"/>
                  <a:ext cx="611713" cy="24411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6D38E16-A79A-48F4-A484-9D8CD8B5ABFC}"/>
                  </a:ext>
                </a:extLst>
              </p:cNvPr>
              <p:cNvSpPr txBox="1"/>
              <p:nvPr/>
            </p:nvSpPr>
            <p:spPr>
              <a:xfrm>
                <a:off x="9752346" y="4350852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28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4C48EDF-0525-4789-A0BE-9D3247C16847}"/>
                  </a:ext>
                </a:extLst>
              </p:cNvPr>
              <p:cNvSpPr txBox="1"/>
              <p:nvPr/>
            </p:nvSpPr>
            <p:spPr>
              <a:xfrm>
                <a:off x="10299043" y="4735670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29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3A59B84-7FA4-41B3-8832-DFA840DEFAC8}"/>
                  </a:ext>
                </a:extLst>
              </p:cNvPr>
              <p:cNvSpPr txBox="1"/>
              <p:nvPr/>
            </p:nvSpPr>
            <p:spPr>
              <a:xfrm>
                <a:off x="10560151" y="5054550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30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47672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>
            <a:normAutofit/>
          </a:bodyPr>
          <a:lstStyle/>
          <a:p>
            <a:r>
              <a:rPr lang="en-US" dirty="0"/>
              <a:t>Step 9 Connecting ports To Module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2035" y="1375351"/>
            <a:ext cx="4396341" cy="481591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1"/>
            </a:pPr>
            <a:r>
              <a:rPr lang="en-US" sz="2400" dirty="0"/>
              <a:t>Click on </a:t>
            </a:r>
            <a:r>
              <a:rPr lang="en-US" sz="2400" b="1" dirty="0"/>
              <a:t>Connection Mode </a:t>
            </a:r>
            <a:r>
              <a:rPr lang="en-US" sz="2400" dirty="0"/>
              <a:t>button</a:t>
            </a:r>
          </a:p>
          <a:p>
            <a:pPr marL="457200" indent="-457200">
              <a:buFont typeface="+mj-lt"/>
              <a:buAutoNum type="arabicPeriod" startAt="31"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+mj-lt"/>
              <a:buAutoNum type="arabicPeriod" startAt="31"/>
            </a:pPr>
            <a:endParaRPr lang="en-US" sz="2400" dirty="0"/>
          </a:p>
          <a:p>
            <a:pPr marL="457200" indent="-457200">
              <a:buFont typeface="+mj-lt"/>
              <a:buAutoNum type="arabicPeriod" startAt="32"/>
            </a:pPr>
            <a:r>
              <a:rPr lang="en-US" sz="2400" dirty="0"/>
              <a:t>Connect input ports a and b to </a:t>
            </a:r>
          </a:p>
          <a:p>
            <a:pPr marL="457200" indent="-457200">
              <a:buFont typeface="+mj-lt"/>
              <a:buAutoNum type="arabicPeriod" startAt="32"/>
            </a:pPr>
            <a:r>
              <a:rPr lang="en-US" sz="2400" dirty="0"/>
              <a:t>Connect output port x to output </a:t>
            </a:r>
          </a:p>
          <a:p>
            <a:endParaRPr lang="en-US" sz="2400" b="1" dirty="0"/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51FA644B-794D-4211-9B2F-9B1466F50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469FB2D-5643-4B16-9263-948122142B33}"/>
              </a:ext>
            </a:extLst>
          </p:cNvPr>
          <p:cNvGrpSpPr/>
          <p:nvPr/>
        </p:nvGrpSpPr>
        <p:grpSpPr>
          <a:xfrm>
            <a:off x="7095133" y="2400296"/>
            <a:ext cx="4590144" cy="1028704"/>
            <a:chOff x="6998232" y="1790854"/>
            <a:chExt cx="4590144" cy="102870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3DEC5D8-CCD4-4BAD-A991-458D33783E3B}"/>
                </a:ext>
              </a:extLst>
            </p:cNvPr>
            <p:cNvGrpSpPr/>
            <p:nvPr/>
          </p:nvGrpSpPr>
          <p:grpSpPr>
            <a:xfrm>
              <a:off x="6998232" y="2069026"/>
              <a:ext cx="4590144" cy="750532"/>
              <a:chOff x="1595908" y="1688026"/>
              <a:chExt cx="4590144" cy="750532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9984ECD1-A7B8-4B71-8152-3A9B4E5A3E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5662" t="13441" r="1595" b="80860"/>
              <a:stretch/>
            </p:blipFill>
            <p:spPr>
              <a:xfrm>
                <a:off x="1595908" y="1688026"/>
                <a:ext cx="4590144" cy="349250"/>
              </a:xfrm>
              <a:prstGeom prst="rect">
                <a:avLst/>
              </a:prstGeom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3C14212-1330-442C-B598-F7DD497AC12A}"/>
                  </a:ext>
                </a:extLst>
              </p:cNvPr>
              <p:cNvSpPr txBox="1"/>
              <p:nvPr/>
            </p:nvSpPr>
            <p:spPr>
              <a:xfrm>
                <a:off x="1821383" y="2161559"/>
                <a:ext cx="413919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Fig. 17. </a:t>
                </a:r>
                <a:r>
                  <a:rPr lang="en-US" sz="1200" dirty="0" err="1"/>
                  <a:t>SmartDesign</a:t>
                </a:r>
                <a:r>
                  <a:rPr lang="en-US" sz="1200" dirty="0"/>
                  <a:t> toolbar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B1B7BD0-1057-495A-BDDA-6BB88ABAEE73}"/>
                  </a:ext>
                </a:extLst>
              </p:cNvPr>
              <p:cNvSpPr/>
              <p:nvPr/>
            </p:nvSpPr>
            <p:spPr>
              <a:xfrm>
                <a:off x="2472858" y="1688026"/>
                <a:ext cx="283042" cy="34925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DAC63CE-D724-4064-A230-5A6FA9A74D0F}"/>
                </a:ext>
              </a:extLst>
            </p:cNvPr>
            <p:cNvSpPr txBox="1"/>
            <p:nvPr/>
          </p:nvSpPr>
          <p:spPr>
            <a:xfrm>
              <a:off x="7823069" y="1790854"/>
              <a:ext cx="387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31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29AC2A-1E54-4E8A-B036-2D9A6F5A1F27}"/>
              </a:ext>
            </a:extLst>
          </p:cNvPr>
          <p:cNvGrpSpPr/>
          <p:nvPr/>
        </p:nvGrpSpPr>
        <p:grpSpPr>
          <a:xfrm>
            <a:off x="1186920" y="2265511"/>
            <a:ext cx="5019675" cy="2688623"/>
            <a:chOff x="1071820" y="2485268"/>
            <a:chExt cx="5019675" cy="268862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D771B4C-689E-49C2-8ED3-9A5399AD2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1820" y="2485268"/>
              <a:ext cx="5019675" cy="2276475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7BC321C-FAD9-4862-B8BA-D011F9347C18}"/>
                </a:ext>
              </a:extLst>
            </p:cNvPr>
            <p:cNvSpPr txBox="1"/>
            <p:nvPr/>
          </p:nvSpPr>
          <p:spPr>
            <a:xfrm>
              <a:off x="1641390" y="4896892"/>
              <a:ext cx="41391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Fig. 18. Connections between the ports and AND2_gate module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064DE5C-C4A2-48DE-A0C1-A1C69AD597A5}"/>
                </a:ext>
              </a:extLst>
            </p:cNvPr>
            <p:cNvSpPr txBox="1"/>
            <p:nvPr/>
          </p:nvSpPr>
          <p:spPr>
            <a:xfrm>
              <a:off x="2197293" y="3120611"/>
              <a:ext cx="387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32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A339AD-1E4A-46A6-A9E6-E980BA391DAD}"/>
                </a:ext>
              </a:extLst>
            </p:cNvPr>
            <p:cNvSpPr txBox="1"/>
            <p:nvPr/>
          </p:nvSpPr>
          <p:spPr>
            <a:xfrm>
              <a:off x="4877150" y="3328255"/>
              <a:ext cx="387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33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987CF92-3FD9-4FCC-B19B-58580DE3D2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49292" y="3416344"/>
              <a:ext cx="1094116" cy="31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1F90E49-7446-4630-A1B3-9E58F866A5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49293" y="3793944"/>
              <a:ext cx="109411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1345929-0387-4AB4-8D3D-B658FDD432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27526" y="3616325"/>
              <a:ext cx="1083718" cy="718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5675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10 Set </a:t>
            </a:r>
            <a:r>
              <a:rPr lang="en-US" dirty="0" err="1"/>
              <a:t>SmartDesign</a:t>
            </a:r>
            <a:r>
              <a:rPr lang="en-US" dirty="0"/>
              <a:t> as Root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2035" y="1375351"/>
            <a:ext cx="4396341" cy="481591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4"/>
            </a:pPr>
            <a:r>
              <a:rPr lang="en-US" sz="2400" dirty="0"/>
              <a:t>Set the </a:t>
            </a:r>
            <a:r>
              <a:rPr lang="en-US" sz="2400" dirty="0" err="1"/>
              <a:t>SmartDesign</a:t>
            </a:r>
            <a:r>
              <a:rPr lang="en-US" sz="2400" dirty="0"/>
              <a:t> as root</a:t>
            </a:r>
          </a:p>
          <a:p>
            <a:pPr marL="914400" lvl="1" indent="-228600"/>
            <a:r>
              <a:rPr lang="en-US" sz="2400" dirty="0"/>
              <a:t>Right-click on the </a:t>
            </a:r>
            <a:r>
              <a:rPr lang="en-US" sz="2400" dirty="0" err="1"/>
              <a:t>SmartDesign</a:t>
            </a:r>
            <a:endParaRPr lang="en-US" sz="2400" dirty="0"/>
          </a:p>
          <a:p>
            <a:pPr marL="914400" lvl="1" indent="-228600"/>
            <a:r>
              <a:rPr lang="en-US" sz="2400" dirty="0"/>
              <a:t>Choose </a:t>
            </a:r>
            <a:r>
              <a:rPr lang="en-US" sz="2400" b="1" dirty="0"/>
              <a:t>Set As Root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63E87CD-ACB8-4DEB-A7C0-D7102461D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EFDABD8-45CA-43C7-8E09-847E695A129A}"/>
              </a:ext>
            </a:extLst>
          </p:cNvPr>
          <p:cNvGrpSpPr/>
          <p:nvPr/>
        </p:nvGrpSpPr>
        <p:grpSpPr>
          <a:xfrm>
            <a:off x="646111" y="1588367"/>
            <a:ext cx="6358128" cy="4674876"/>
            <a:chOff x="646111" y="1588367"/>
            <a:chExt cx="6358128" cy="467487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7CBC0F5-7AF0-4659-832B-36F166D2D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111" y="1588367"/>
              <a:ext cx="6358128" cy="4389882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8116EC2-75AE-4968-92A5-17C51F9E51CE}"/>
                </a:ext>
              </a:extLst>
            </p:cNvPr>
            <p:cNvGrpSpPr/>
            <p:nvPr/>
          </p:nvGrpSpPr>
          <p:grpSpPr>
            <a:xfrm>
              <a:off x="646111" y="2817503"/>
              <a:ext cx="5943600" cy="3445740"/>
              <a:chOff x="646111" y="2817503"/>
              <a:chExt cx="5943600" cy="3445740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500A0F9F-DDB1-4B77-A82C-A7A992315ABC}"/>
                  </a:ext>
                </a:extLst>
              </p:cNvPr>
              <p:cNvGrpSpPr/>
              <p:nvPr/>
            </p:nvGrpSpPr>
            <p:grpSpPr>
              <a:xfrm>
                <a:off x="646111" y="2899047"/>
                <a:ext cx="5943600" cy="3364196"/>
                <a:chOff x="646111" y="2899047"/>
                <a:chExt cx="5943600" cy="3364196"/>
              </a:xfrm>
            </p:grpSpPr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6B4B29C-2985-4257-8573-06268C9F26D8}"/>
                    </a:ext>
                  </a:extLst>
                </p:cNvPr>
                <p:cNvSpPr/>
                <p:nvPr/>
              </p:nvSpPr>
              <p:spPr>
                <a:xfrm>
                  <a:off x="1273292" y="2899047"/>
                  <a:ext cx="777992" cy="14469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98EA1ED-C778-4450-A43A-0D5570FB2BE2}"/>
                    </a:ext>
                  </a:extLst>
                </p:cNvPr>
                <p:cNvSpPr txBox="1"/>
                <p:nvPr/>
              </p:nvSpPr>
              <p:spPr>
                <a:xfrm>
                  <a:off x="646111" y="5978249"/>
                  <a:ext cx="5943600" cy="2849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Fig. 19. Setting the </a:t>
                  </a:r>
                  <a:r>
                    <a:rPr lang="en-US" sz="1200" dirty="0" err="1"/>
                    <a:t>SmartDesign</a:t>
                  </a:r>
                  <a:r>
                    <a:rPr lang="en-US" sz="1200" dirty="0"/>
                    <a:t> as root</a:t>
                  </a:r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01E93D-4257-4833-BB0C-D0974A15E51D}"/>
                  </a:ext>
                </a:extLst>
              </p:cNvPr>
              <p:cNvSpPr txBox="1"/>
              <p:nvPr/>
            </p:nvSpPr>
            <p:spPr>
              <a:xfrm>
                <a:off x="2045446" y="2817503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34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2790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11 Generate Component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2035" y="1375351"/>
            <a:ext cx="4396341" cy="4815914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 startAt="35"/>
            </a:pPr>
            <a:r>
              <a:rPr lang="en-US" sz="2400" dirty="0"/>
              <a:t>Click on blue check to verify </a:t>
            </a:r>
            <a:r>
              <a:rPr lang="en-US" sz="2400" dirty="0" err="1"/>
              <a:t>SmartDesign</a:t>
            </a:r>
            <a:r>
              <a:rPr lang="en-US" sz="2400" dirty="0"/>
              <a:t> </a:t>
            </a:r>
          </a:p>
          <a:p>
            <a:pPr marL="457200" indent="-457200">
              <a:buFont typeface="+mj-lt"/>
              <a:buAutoNum type="arabicPeriod" startAt="35"/>
            </a:pPr>
            <a:r>
              <a:rPr lang="en-US" sz="2400" dirty="0"/>
              <a:t>Click on </a:t>
            </a:r>
            <a:r>
              <a:rPr lang="en-US" sz="2400" b="1" dirty="0"/>
              <a:t>Generate Component</a:t>
            </a:r>
          </a:p>
          <a:p>
            <a:pPr marL="914400" lvl="1" indent="-231775">
              <a:buFont typeface="Arial" panose="020B0604020202020204" pitchFamily="34" charset="0"/>
              <a:buChar char="•"/>
            </a:pPr>
            <a:r>
              <a:rPr lang="en-US" sz="2400" dirty="0"/>
              <a:t>In </a:t>
            </a:r>
            <a:r>
              <a:rPr lang="en-US" sz="2400" b="1" dirty="0"/>
              <a:t>Message</a:t>
            </a:r>
            <a:r>
              <a:rPr lang="en-US" sz="2400" dirty="0"/>
              <a:t> window, it should say it was generated successfully</a:t>
            </a:r>
            <a:endParaRPr lang="en-US" sz="2400" b="1" dirty="0"/>
          </a:p>
          <a:p>
            <a:pPr marL="457200" indent="-457200">
              <a:buFont typeface="+mj-lt"/>
              <a:buAutoNum type="arabicPeriod" startAt="35"/>
            </a:pPr>
            <a:r>
              <a:rPr lang="en-US" sz="2400" dirty="0"/>
              <a:t>Click on </a:t>
            </a:r>
            <a:r>
              <a:rPr lang="en-US" sz="2400" b="1" dirty="0"/>
              <a:t>Build Hierarchy</a:t>
            </a:r>
            <a:r>
              <a:rPr lang="en-US" sz="2400" dirty="0"/>
              <a:t> again</a:t>
            </a: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A0441E4B-CC9F-4808-96F6-028690073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5108C27-94B2-4F18-9CF9-F058A1801E92}"/>
              </a:ext>
            </a:extLst>
          </p:cNvPr>
          <p:cNvGrpSpPr/>
          <p:nvPr/>
        </p:nvGrpSpPr>
        <p:grpSpPr>
          <a:xfrm>
            <a:off x="289303" y="1576123"/>
            <a:ext cx="6698183" cy="4669542"/>
            <a:chOff x="263177" y="1471619"/>
            <a:chExt cx="6698183" cy="466954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C698643-02B5-4558-BED4-6F4F982A0DAA}"/>
                </a:ext>
              </a:extLst>
            </p:cNvPr>
            <p:cNvGrpSpPr/>
            <p:nvPr/>
          </p:nvGrpSpPr>
          <p:grpSpPr>
            <a:xfrm>
              <a:off x="613900" y="1471619"/>
              <a:ext cx="6347460" cy="4669542"/>
              <a:chOff x="613900" y="1471619"/>
              <a:chExt cx="6347460" cy="466954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3D1FFD0-4BAE-454A-9FF7-11499F68B3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3900" y="1471619"/>
                <a:ext cx="6347460" cy="4384548"/>
              </a:xfrm>
              <a:prstGeom prst="rect">
                <a:avLst/>
              </a:prstGeom>
            </p:spPr>
          </p:pic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F4955455-5A43-4318-9FF9-B04C13FE477A}"/>
                  </a:ext>
                </a:extLst>
              </p:cNvPr>
              <p:cNvGrpSpPr/>
              <p:nvPr/>
            </p:nvGrpSpPr>
            <p:grpSpPr>
              <a:xfrm>
                <a:off x="807796" y="2060228"/>
                <a:ext cx="5943600" cy="4080933"/>
                <a:chOff x="646111" y="2191034"/>
                <a:chExt cx="5943600" cy="4080933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FF017B3B-C7C2-4680-8B6F-16AB47F3E3C6}"/>
                    </a:ext>
                  </a:extLst>
                </p:cNvPr>
                <p:cNvGrpSpPr/>
                <p:nvPr/>
              </p:nvGrpSpPr>
              <p:grpSpPr>
                <a:xfrm>
                  <a:off x="646111" y="2191034"/>
                  <a:ext cx="5943600" cy="4080933"/>
                  <a:chOff x="646111" y="2191034"/>
                  <a:chExt cx="5943600" cy="4080933"/>
                </a:xfrm>
              </p:grpSpPr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D1DDFFD7-E6CB-4692-B92C-7CF5658CC980}"/>
                      </a:ext>
                    </a:extLst>
                  </p:cNvPr>
                  <p:cNvSpPr/>
                  <p:nvPr/>
                </p:nvSpPr>
                <p:spPr>
                  <a:xfrm>
                    <a:off x="3784683" y="2191034"/>
                    <a:ext cx="228658" cy="214312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F4BD0234-5673-4676-933B-B10D8608672E}"/>
                      </a:ext>
                    </a:extLst>
                  </p:cNvPr>
                  <p:cNvSpPr txBox="1"/>
                  <p:nvPr/>
                </p:nvSpPr>
                <p:spPr>
                  <a:xfrm>
                    <a:off x="646111" y="5986973"/>
                    <a:ext cx="5943600" cy="28499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/>
                      <a:t>Fig. 20. Placing AND2_gate module in </a:t>
                    </a:r>
                    <a:r>
                      <a:rPr lang="en-US" sz="1200" dirty="0" err="1"/>
                      <a:t>SmartDesign</a:t>
                    </a:r>
                    <a:endParaRPr lang="en-US" sz="1200" dirty="0"/>
                  </a:p>
                </p:txBody>
              </p:sp>
            </p:grp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D7237BD4-48F0-4E8E-83B3-5D8F90CB4401}"/>
                    </a:ext>
                  </a:extLst>
                </p:cNvPr>
                <p:cNvSpPr/>
                <p:nvPr/>
              </p:nvSpPr>
              <p:spPr>
                <a:xfrm>
                  <a:off x="4013340" y="2191034"/>
                  <a:ext cx="158609" cy="21431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F94051C-6972-468A-939F-5ECC6F48DB1D}"/>
                    </a:ext>
                  </a:extLst>
                </p:cNvPr>
                <p:cNvSpPr txBox="1"/>
                <p:nvPr/>
              </p:nvSpPr>
              <p:spPr>
                <a:xfrm>
                  <a:off x="3978315" y="2371310"/>
                  <a:ext cx="38726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0000"/>
                      </a:solidFill>
                    </a:rPr>
                    <a:t>35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D2908B0-78B5-42E2-B3F7-9359B1D67978}"/>
                    </a:ext>
                  </a:extLst>
                </p:cNvPr>
                <p:cNvSpPr txBox="1"/>
                <p:nvPr/>
              </p:nvSpPr>
              <p:spPr>
                <a:xfrm>
                  <a:off x="3669590" y="2371310"/>
                  <a:ext cx="38726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0000"/>
                      </a:solidFill>
                    </a:rPr>
                    <a:t>36</a:t>
                  </a:r>
                </a:p>
              </p:txBody>
            </p:sp>
          </p:grp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E1AEF4F-2ECC-4E7E-AF01-4CB4090CEB6F}"/>
                </a:ext>
              </a:extLst>
            </p:cNvPr>
            <p:cNvSpPr/>
            <p:nvPr/>
          </p:nvSpPr>
          <p:spPr>
            <a:xfrm>
              <a:off x="646111" y="2274540"/>
              <a:ext cx="801689" cy="20513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1411A1-6C09-4269-8CA1-85BB4C28D708}"/>
                </a:ext>
              </a:extLst>
            </p:cNvPr>
            <p:cNvSpPr txBox="1"/>
            <p:nvPr/>
          </p:nvSpPr>
          <p:spPr>
            <a:xfrm>
              <a:off x="263177" y="2223218"/>
              <a:ext cx="387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37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8839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12 Create a Testbench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8977" y="1375351"/>
            <a:ext cx="3809399" cy="481591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8"/>
            </a:pPr>
            <a:r>
              <a:rPr lang="en-US" sz="2400" dirty="0"/>
              <a:t>In </a:t>
            </a:r>
            <a:r>
              <a:rPr lang="en-US" sz="2400" b="1" dirty="0"/>
              <a:t>Design Flow</a:t>
            </a:r>
            <a:r>
              <a:rPr lang="en-US" sz="2400" dirty="0"/>
              <a:t>, double-click on </a:t>
            </a:r>
            <a:r>
              <a:rPr lang="en-US" sz="2400" b="1" dirty="0"/>
              <a:t>Create HDL Testbench</a:t>
            </a:r>
          </a:p>
          <a:p>
            <a:pPr marL="457200" indent="-457200">
              <a:buFont typeface="+mj-lt"/>
              <a:buAutoNum type="arabicPeriod" startAt="38"/>
            </a:pPr>
            <a:r>
              <a:rPr lang="en-US" sz="2400" dirty="0"/>
              <a:t>Select </a:t>
            </a:r>
            <a:r>
              <a:rPr lang="en-US" sz="2400" b="1" dirty="0"/>
              <a:t>Verilog</a:t>
            </a:r>
            <a:r>
              <a:rPr lang="en-US" sz="2400" dirty="0"/>
              <a:t> for </a:t>
            </a:r>
            <a:r>
              <a:rPr lang="en-US" sz="2400" b="1" dirty="0"/>
              <a:t>HDL Type</a:t>
            </a:r>
          </a:p>
          <a:p>
            <a:pPr marL="457200" indent="-457200">
              <a:buFont typeface="+mj-lt"/>
              <a:buAutoNum type="arabicPeriod" startAt="38"/>
            </a:pPr>
            <a:r>
              <a:rPr lang="en-US" sz="2400" dirty="0"/>
              <a:t>Give testbench a name</a:t>
            </a:r>
          </a:p>
          <a:p>
            <a:pPr marL="457200" indent="-457200">
              <a:buFont typeface="+mj-lt"/>
              <a:buAutoNum type="arabicPeriod" startAt="38"/>
            </a:pPr>
            <a:r>
              <a:rPr lang="en-US" sz="2400" dirty="0"/>
              <a:t>Click </a:t>
            </a:r>
            <a:r>
              <a:rPr lang="en-US" sz="2400" b="1" dirty="0"/>
              <a:t>OK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63E87CD-ACB8-4DEB-A7C0-D7102461D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C9FAF73C-FC6B-4C45-AE51-0D22C7B75C94}"/>
              </a:ext>
            </a:extLst>
          </p:cNvPr>
          <p:cNvGrpSpPr/>
          <p:nvPr/>
        </p:nvGrpSpPr>
        <p:grpSpPr>
          <a:xfrm>
            <a:off x="790500" y="1511242"/>
            <a:ext cx="3640455" cy="4544132"/>
            <a:chOff x="713605" y="1504622"/>
            <a:chExt cx="3640455" cy="4544132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45D42FB-AEA1-454C-AD56-62C24733AD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2473"/>
            <a:stretch/>
          </p:blipFill>
          <p:spPr>
            <a:xfrm>
              <a:off x="713605" y="1504622"/>
              <a:ext cx="3640455" cy="407670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5C1FEC-BECA-46D5-8578-94733D2CE4BE}"/>
                </a:ext>
              </a:extLst>
            </p:cNvPr>
            <p:cNvGrpSpPr/>
            <p:nvPr/>
          </p:nvGrpSpPr>
          <p:grpSpPr>
            <a:xfrm>
              <a:off x="1089881" y="2553287"/>
              <a:ext cx="2780333" cy="3495467"/>
              <a:chOff x="1089881" y="2553287"/>
              <a:chExt cx="2780333" cy="3495467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0A066F5A-10CE-44A0-8879-613EE77F1C58}"/>
                  </a:ext>
                </a:extLst>
              </p:cNvPr>
              <p:cNvGrpSpPr/>
              <p:nvPr/>
            </p:nvGrpSpPr>
            <p:grpSpPr>
              <a:xfrm>
                <a:off x="1102944" y="2604875"/>
                <a:ext cx="2767270" cy="3443879"/>
                <a:chOff x="914437" y="2662933"/>
                <a:chExt cx="2767270" cy="3443879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D2FDE49F-6B2E-4B35-8B98-3C4FD1996EC4}"/>
                    </a:ext>
                  </a:extLst>
                </p:cNvPr>
                <p:cNvSpPr/>
                <p:nvPr/>
              </p:nvSpPr>
              <p:spPr>
                <a:xfrm>
                  <a:off x="1244190" y="2662933"/>
                  <a:ext cx="1898332" cy="188501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60AEDCE-DF8C-4269-9D68-0873C8A9A5FC}"/>
                    </a:ext>
                  </a:extLst>
                </p:cNvPr>
                <p:cNvSpPr txBox="1"/>
                <p:nvPr/>
              </p:nvSpPr>
              <p:spPr>
                <a:xfrm>
                  <a:off x="914437" y="5645147"/>
                  <a:ext cx="276727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Fig. 21. To create a new testbench </a:t>
                  </a:r>
                </a:p>
                <a:p>
                  <a:pPr algn="ctr"/>
                  <a:r>
                    <a:rPr lang="en-US" sz="1200" dirty="0"/>
                    <a:t>for the </a:t>
                  </a:r>
                  <a:r>
                    <a:rPr lang="en-US" sz="1200" dirty="0" err="1"/>
                    <a:t>SmartDesign</a:t>
                  </a:r>
                  <a:endParaRPr lang="en-US" sz="1200" dirty="0"/>
                </a:p>
              </p:txBody>
            </p:sp>
          </p:grp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59E532-79B1-4A66-BE5A-677AE649D4EB}"/>
                  </a:ext>
                </a:extLst>
              </p:cNvPr>
              <p:cNvSpPr txBox="1"/>
              <p:nvPr/>
            </p:nvSpPr>
            <p:spPr>
              <a:xfrm>
                <a:off x="1089881" y="2553287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38</a:t>
                </a: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B53C316-ADEF-4607-8610-BC2285B46980}"/>
              </a:ext>
            </a:extLst>
          </p:cNvPr>
          <p:cNvGrpSpPr/>
          <p:nvPr/>
        </p:nvGrpSpPr>
        <p:grpSpPr>
          <a:xfrm>
            <a:off x="4443895" y="2211122"/>
            <a:ext cx="3304210" cy="2677282"/>
            <a:chOff x="4443895" y="2211122"/>
            <a:chExt cx="3304210" cy="2677282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B0B42CE-E43F-4EB7-9877-4423B4093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73771" y="2211122"/>
              <a:ext cx="2697480" cy="2369820"/>
            </a:xfrm>
            <a:prstGeom prst="rect">
              <a:avLst/>
            </a:prstGeom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37F30AA-9881-4AEB-A669-A307F069AC33}"/>
                </a:ext>
              </a:extLst>
            </p:cNvPr>
            <p:cNvGrpSpPr/>
            <p:nvPr/>
          </p:nvGrpSpPr>
          <p:grpSpPr>
            <a:xfrm>
              <a:off x="4443895" y="2654267"/>
              <a:ext cx="3304210" cy="2234137"/>
              <a:chOff x="4457041" y="2447179"/>
              <a:chExt cx="3304210" cy="2234137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AC9B8557-D0AA-4F6D-8EEC-E8731CDA1EB8}"/>
                  </a:ext>
                </a:extLst>
              </p:cNvPr>
              <p:cNvGrpSpPr/>
              <p:nvPr/>
            </p:nvGrpSpPr>
            <p:grpSpPr>
              <a:xfrm>
                <a:off x="4584040" y="2447179"/>
                <a:ext cx="3177211" cy="2234137"/>
                <a:chOff x="4344675" y="3761450"/>
                <a:chExt cx="3177211" cy="2234137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C91C34F7-E3E8-4144-9E56-FB3394C4A7CD}"/>
                    </a:ext>
                  </a:extLst>
                </p:cNvPr>
                <p:cNvGrpSpPr/>
                <p:nvPr/>
              </p:nvGrpSpPr>
              <p:grpSpPr>
                <a:xfrm>
                  <a:off x="4344675" y="3824161"/>
                  <a:ext cx="3130759" cy="2171426"/>
                  <a:chOff x="3995527" y="1430168"/>
                  <a:chExt cx="3130759" cy="2171426"/>
                </a:xfrm>
              </p:grpSpPr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B9000C8D-03AF-482D-9F89-09B56E96E432}"/>
                      </a:ext>
                    </a:extLst>
                  </p:cNvPr>
                  <p:cNvGrpSpPr/>
                  <p:nvPr/>
                </p:nvGrpSpPr>
                <p:grpSpPr>
                  <a:xfrm>
                    <a:off x="4218718" y="1430168"/>
                    <a:ext cx="2596545" cy="1770163"/>
                    <a:chOff x="4218718" y="1430168"/>
                    <a:chExt cx="2596545" cy="1770163"/>
                  </a:xfrm>
                </p:grpSpPr>
                <p:sp>
                  <p:nvSpPr>
                    <p:cNvPr id="16" name="Rectangle 15">
                      <a:extLst>
                        <a:ext uri="{FF2B5EF4-FFF2-40B4-BE49-F238E27FC236}">
                          <a16:creationId xmlns:a16="http://schemas.microsoft.com/office/drawing/2014/main" id="{3D597B4E-629B-4405-84C2-E721818D50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05514" y="1430168"/>
                      <a:ext cx="603453" cy="235554"/>
                    </a:xfrm>
                    <a:prstGeom prst="rect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" name="Rectangle 16">
                      <a:extLst>
                        <a:ext uri="{FF2B5EF4-FFF2-40B4-BE49-F238E27FC236}">
                          <a16:creationId xmlns:a16="http://schemas.microsoft.com/office/drawing/2014/main" id="{435E783E-ED06-4A97-B212-B8E2369C9D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18718" y="1750645"/>
                      <a:ext cx="1007427" cy="235555"/>
                    </a:xfrm>
                    <a:prstGeom prst="rect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8" name="Rectangle 17">
                      <a:extLst>
                        <a:ext uri="{FF2B5EF4-FFF2-40B4-BE49-F238E27FC236}">
                          <a16:creationId xmlns:a16="http://schemas.microsoft.com/office/drawing/2014/main" id="{65E4E794-690E-4600-9C06-5E368BA738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88241" y="2945434"/>
                      <a:ext cx="627022" cy="254897"/>
                    </a:xfrm>
                    <a:prstGeom prst="rect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6ED6A3D1-E858-425C-8B6F-4FCC5621BFA5}"/>
                      </a:ext>
                    </a:extLst>
                  </p:cNvPr>
                  <p:cNvSpPr txBox="1"/>
                  <p:nvPr/>
                </p:nvSpPr>
                <p:spPr>
                  <a:xfrm>
                    <a:off x="3995527" y="3316600"/>
                    <a:ext cx="3130759" cy="28499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/>
                      <a:t>Fig. 22. Create New HDL Testbench File</a:t>
                    </a:r>
                  </a:p>
                </p:txBody>
              </p:sp>
            </p:grp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D8C930B-9EE2-44F8-BD08-8E664132587E}"/>
                    </a:ext>
                  </a:extLst>
                </p:cNvPr>
                <p:cNvSpPr txBox="1"/>
                <p:nvPr/>
              </p:nvSpPr>
              <p:spPr>
                <a:xfrm>
                  <a:off x="5211956" y="3761450"/>
                  <a:ext cx="38726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0000"/>
                      </a:solidFill>
                    </a:rPr>
                    <a:t>39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9B52EDD-7746-4183-94CC-252E8C58EEBE}"/>
                    </a:ext>
                  </a:extLst>
                </p:cNvPr>
                <p:cNvSpPr txBox="1"/>
                <p:nvPr/>
              </p:nvSpPr>
              <p:spPr>
                <a:xfrm>
                  <a:off x="5538310" y="4144638"/>
                  <a:ext cx="38726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0000"/>
                      </a:solidFill>
                    </a:rPr>
                    <a:t>40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C05F535-E4F9-417B-B03F-96B127C1A93C}"/>
                    </a:ext>
                  </a:extLst>
                </p:cNvPr>
                <p:cNvSpPr txBox="1"/>
                <p:nvPr/>
              </p:nvSpPr>
              <p:spPr>
                <a:xfrm>
                  <a:off x="7134619" y="5304440"/>
                  <a:ext cx="38726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0000"/>
                      </a:solidFill>
                    </a:rPr>
                    <a:t>42</a:t>
                  </a:r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02EACD-E04A-4557-A08E-205A3B0598AD}"/>
                  </a:ext>
                </a:extLst>
              </p:cNvPr>
              <p:cNvSpPr txBox="1"/>
              <p:nvPr/>
            </p:nvSpPr>
            <p:spPr>
              <a:xfrm>
                <a:off x="4457041" y="3471033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41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53718E8-1796-4EDE-9BE7-2EA8444A7539}"/>
                  </a:ext>
                </a:extLst>
              </p:cNvPr>
              <p:cNvSpPr/>
              <p:nvPr/>
            </p:nvSpPr>
            <p:spPr>
              <a:xfrm>
                <a:off x="4801106" y="3350989"/>
                <a:ext cx="2171194" cy="665621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3634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13 Modify Testbench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63E87CD-ACB8-4DEB-A7C0-D7102461D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620197AD-F64E-4E54-B238-4B9DB710E4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922631"/>
              </p:ext>
            </p:extLst>
          </p:nvPr>
        </p:nvGraphicFramePr>
        <p:xfrm>
          <a:off x="555811" y="1257675"/>
          <a:ext cx="11080377" cy="4768207"/>
        </p:xfrm>
        <a:graphic>
          <a:graphicData uri="http://schemas.openxmlformats.org/drawingml/2006/table">
            <a:tbl>
              <a:tblPr/>
              <a:tblGrid>
                <a:gridCol w="4374778">
                  <a:extLst>
                    <a:ext uri="{9D8B030D-6E8A-4147-A177-3AD203B41FA5}">
                      <a16:colId xmlns:a16="http://schemas.microsoft.com/office/drawing/2014/main" val="353518417"/>
                    </a:ext>
                  </a:extLst>
                </a:gridCol>
                <a:gridCol w="4508500">
                  <a:extLst>
                    <a:ext uri="{9D8B030D-6E8A-4147-A177-3AD203B41FA5}">
                      <a16:colId xmlns:a16="http://schemas.microsoft.com/office/drawing/2014/main" val="526810758"/>
                    </a:ext>
                  </a:extLst>
                </a:gridCol>
                <a:gridCol w="2197099">
                  <a:extLst>
                    <a:ext uri="{9D8B030D-6E8A-4147-A177-3AD203B41FA5}">
                      <a16:colId xmlns:a16="http://schemas.microsoft.com/office/drawing/2014/main" val="1493519441"/>
                    </a:ext>
                  </a:extLst>
                </a:gridCol>
              </a:tblGrid>
              <a:tr h="4768207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module AND2_tb;</a:t>
                      </a:r>
                    </a:p>
                    <a:p>
                      <a:endParaRPr lang="en-US" sz="1600" dirty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parameter SYSCLK_PERIOD = 100;// 10MHZ</a:t>
                      </a:r>
                    </a:p>
                    <a:p>
                      <a:endParaRPr lang="en-US" sz="1600" dirty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reg SYSCLK;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reg NSYSRESET;</a:t>
                      </a:r>
                    </a:p>
                    <a:p>
                      <a:endParaRPr lang="en-US" sz="1600" dirty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reg sw1, sw2;</a:t>
                      </a: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wire LED;</a:t>
                      </a:r>
                    </a:p>
                    <a:p>
                      <a:endParaRPr lang="en-US" sz="1600" dirty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initial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    SYSCLK = 1'b0;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    NSYSRESET = 1'b0;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end</a:t>
                      </a:r>
                    </a:p>
                    <a:p>
                      <a:endParaRPr lang="en-US" sz="1600" dirty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/////////////////////////////////////////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// Reset Pulse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/////////////////////////////////////////</a:t>
                      </a:r>
                    </a:p>
                  </a:txBody>
                  <a:tcPr>
                    <a:lnL w="12700" cmpd="sng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solidFill>
                        <a:schemeClr val="accent1"/>
                      </a:solidFill>
                      <a:prstDash val="solid"/>
                    </a:lnR>
                    <a:lnT w="12700" cmpd="sng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solidFill>
                        <a:schemeClr val="accent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initial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    #(SYSCLK_PERIOD * 10 )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        NSYSRESET = 1'b1;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end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//////////////////////////////////////////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// Clock Driver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//////////////////////////////////////////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always @(SYSCLK)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    #(SYSCLK_PERIOD / 2.0) SYSCLK &lt;= !SYSCLK;</a:t>
                      </a:r>
                    </a:p>
                    <a:p>
                      <a:endParaRPr lang="en-US" sz="1600" dirty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//////////////////////////////////////////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// Instantiate Unit Under Test:  AND2_design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//////////////////////////////////////////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AND2_design AND2_design_0 (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solidFill>
                        <a:schemeClr val="accent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     // Inputs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    .a(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sw1</a:t>
                      </a:r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),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    .b(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sw2</a:t>
                      </a:r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),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    // Outputs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    .z(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LED</a:t>
                      </a:r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)</a:t>
                      </a:r>
                    </a:p>
                    <a:p>
                      <a:endParaRPr lang="en-US" sz="1600" dirty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    // </a:t>
                      </a:r>
                      <a:r>
                        <a:rPr lang="en-US" sz="1600" dirty="0" err="1">
                          <a:latin typeface="+mn-lt"/>
                          <a:cs typeface="Courier New" panose="02070309020205020404" pitchFamily="49" charset="0"/>
                        </a:rPr>
                        <a:t>Inouts</a:t>
                      </a:r>
                      <a:endParaRPr lang="en-US" sz="1600" dirty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endParaRPr lang="en-US" sz="1600" dirty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);</a:t>
                      </a:r>
                      <a:endParaRPr lang="en-US" sz="1600" dirty="0">
                        <a:solidFill>
                          <a:srgbClr val="FF0000"/>
                        </a:solidFill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initial begin</a:t>
                      </a:r>
                    </a:p>
                    <a:p>
                      <a:pPr lvl="1"/>
                      <a:r>
                        <a:rPr lang="en-US" sz="160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sw1 = 0; sw2 = 0;</a:t>
                      </a:r>
                    </a:p>
                    <a:p>
                      <a:pPr lvl="1"/>
                      <a:r>
                        <a:rPr lang="en-US" sz="160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#100 sw2 = 1;</a:t>
                      </a:r>
                    </a:p>
                    <a:p>
                      <a:pPr lvl="1"/>
                      <a:r>
                        <a:rPr lang="en-US" sz="160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#100 sw1 = 1; </a:t>
                      </a:r>
                    </a:p>
                    <a:p>
                      <a:pPr lvl="1"/>
                      <a:r>
                        <a:rPr lang="en-US" sz="160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#100 sw2 = 0;</a:t>
                      </a:r>
                    </a:p>
                    <a:p>
                      <a:pPr lvl="1"/>
                      <a:r>
                        <a:rPr lang="en-US" sz="160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#100; $finish;</a:t>
                      </a:r>
                    </a:p>
                    <a:p>
                      <a:pPr lvl="0"/>
                      <a:r>
                        <a:rPr lang="en-US" sz="160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end</a:t>
                      </a:r>
                      <a:endParaRPr lang="en-US" sz="1600" dirty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pPr lvl="0"/>
                      <a:endParaRPr lang="en-US" sz="1600" dirty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pPr lvl="0"/>
                      <a:r>
                        <a:rPr lang="en-US" sz="1600" dirty="0" err="1">
                          <a:latin typeface="+mn-lt"/>
                          <a:cs typeface="Courier New" panose="02070309020205020404" pitchFamily="49" charset="0"/>
                        </a:rPr>
                        <a:t>endmodule</a:t>
                      </a:r>
                      <a:endParaRPr lang="en-US" sz="1600" dirty="0"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accent1"/>
                      </a:solidFill>
                      <a:prstDash val="solid"/>
                    </a:lnR>
                    <a:lnT w="12700" cmpd="sng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solidFill>
                        <a:schemeClr val="accent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0581423"/>
                  </a:ext>
                </a:extLst>
              </a:tr>
            </a:tbl>
          </a:graphicData>
        </a:graphic>
      </p:graphicFrame>
      <p:sp>
        <p:nvSpPr>
          <p:cNvPr id="40" name="Content Placeholder 3">
            <a:extLst>
              <a:ext uri="{FF2B5EF4-FFF2-40B4-BE49-F238E27FC236}">
                <a16:creationId xmlns:a16="http://schemas.microsoft.com/office/drawing/2014/main" id="{5387CFAF-BDB2-4740-A85B-64146F7F4E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9023" y="6176191"/>
            <a:ext cx="8253719" cy="45818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42"/>
            </a:pPr>
            <a:r>
              <a:rPr lang="en-US" sz="2400" dirty="0"/>
              <a:t>Modify the testbench (in red) and verify (blue check)</a:t>
            </a:r>
          </a:p>
        </p:txBody>
      </p:sp>
    </p:spTree>
    <p:extLst>
      <p:ext uri="{BB962C8B-B14F-4D97-AF65-F5344CB8AC3E}">
        <p14:creationId xmlns:p14="http://schemas.microsoft.com/office/powerpoint/2010/main" val="1372140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14 Set </a:t>
            </a:r>
            <a:r>
              <a:rPr lang="en-US" dirty="0" err="1"/>
              <a:t>ModelSim</a:t>
            </a:r>
            <a:r>
              <a:rPr lang="en-US" dirty="0"/>
              <a:t> as Simulation Tool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70749" y="1375351"/>
            <a:ext cx="4717627" cy="481591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 startAt="43"/>
            </a:pPr>
            <a:r>
              <a:rPr lang="en-US" sz="2400" dirty="0"/>
              <a:t>Go to </a:t>
            </a:r>
            <a:r>
              <a:rPr lang="en-US" sz="2400" b="1" dirty="0"/>
              <a:t>Project</a:t>
            </a:r>
            <a:r>
              <a:rPr lang="en-US" sz="2400" dirty="0"/>
              <a:t> &gt; </a:t>
            </a:r>
            <a:r>
              <a:rPr lang="en-US" sz="2400" b="1" dirty="0"/>
              <a:t>Tool Profiles</a:t>
            </a:r>
            <a:r>
              <a:rPr lang="en-US" sz="2400" dirty="0"/>
              <a:t> &gt; </a:t>
            </a:r>
            <a:r>
              <a:rPr lang="en-US" sz="2400" b="1" dirty="0"/>
              <a:t>Tools</a:t>
            </a:r>
            <a:r>
              <a:rPr lang="en-US" sz="2400" dirty="0"/>
              <a:t> &gt; </a:t>
            </a:r>
            <a:r>
              <a:rPr lang="en-US" sz="2400" b="1" dirty="0"/>
              <a:t>Simulation</a:t>
            </a:r>
          </a:p>
          <a:p>
            <a:pPr marL="457200" indent="-457200">
              <a:buFont typeface="+mj-lt"/>
              <a:buAutoNum type="arabicPeriod" startAt="43"/>
            </a:pPr>
            <a:r>
              <a:rPr lang="en-US" sz="2400" dirty="0"/>
              <a:t>Select </a:t>
            </a:r>
            <a:r>
              <a:rPr lang="en-US" sz="2400" b="1" dirty="0" err="1"/>
              <a:t>ModelSim</a:t>
            </a:r>
            <a:r>
              <a:rPr lang="en-US" sz="2400" dirty="0"/>
              <a:t> (unlocked version) as Simulation Profile</a:t>
            </a:r>
          </a:p>
          <a:p>
            <a:pPr marL="1028700" lvl="1" indent="-342900">
              <a:buFont typeface="+mj-lt"/>
              <a:buAutoNum type="alphaLcParenR"/>
            </a:pPr>
            <a:r>
              <a:rPr lang="en-US" sz="2000" dirty="0"/>
              <a:t>If </a:t>
            </a:r>
            <a:r>
              <a:rPr lang="en-US" sz="2000" b="1" dirty="0" err="1"/>
              <a:t>ModelSim</a:t>
            </a:r>
            <a:r>
              <a:rPr lang="en-US" sz="2000" dirty="0"/>
              <a:t> (unlocked version) does not appear, click on </a:t>
            </a:r>
            <a:r>
              <a:rPr lang="en-US" sz="2000" b="1" dirty="0"/>
              <a:t>Add Profile</a:t>
            </a:r>
            <a:r>
              <a:rPr lang="en-US" sz="2000" dirty="0"/>
              <a:t> button.</a:t>
            </a:r>
          </a:p>
          <a:p>
            <a:pPr marL="1028700" lvl="1" indent="-342900">
              <a:buFont typeface="+mj-lt"/>
              <a:buAutoNum type="alphaLcParenR"/>
            </a:pPr>
            <a:r>
              <a:rPr lang="en-US" sz="2000" dirty="0"/>
              <a:t>Enter a name</a:t>
            </a:r>
            <a:endParaRPr lang="en-US" sz="2000" b="1" dirty="0"/>
          </a:p>
          <a:p>
            <a:pPr marL="1028700" lvl="1" indent="-342900">
              <a:buFont typeface="+mj-lt"/>
              <a:buAutoNum type="alphaLcParenR"/>
            </a:pPr>
            <a:r>
              <a:rPr lang="en-US" sz="2000" dirty="0"/>
              <a:t>Select </a:t>
            </a:r>
            <a:r>
              <a:rPr lang="en-US" sz="2000" b="1" dirty="0" err="1"/>
              <a:t>ModelSim</a:t>
            </a:r>
            <a:r>
              <a:rPr lang="en-US" sz="2000" dirty="0"/>
              <a:t> for </a:t>
            </a:r>
            <a:r>
              <a:rPr lang="en-US" sz="2000" b="1" dirty="0"/>
              <a:t>Tool Integration</a:t>
            </a:r>
          </a:p>
          <a:p>
            <a:pPr marL="1028700" lvl="1" indent="-342900">
              <a:buFont typeface="+mj-lt"/>
              <a:buAutoNum type="alphaLcParenR"/>
            </a:pPr>
            <a:r>
              <a:rPr lang="en-US" sz="2000" dirty="0"/>
              <a:t>Browse to </a:t>
            </a:r>
            <a:r>
              <a:rPr lang="en-US" sz="2000" b="1" dirty="0"/>
              <a:t>&lt;location of libero&gt;/ </a:t>
            </a:r>
            <a:r>
              <a:rPr lang="en-US" sz="2000" b="1" dirty="0" err="1"/>
              <a:t>Modelsim</a:t>
            </a:r>
            <a:r>
              <a:rPr lang="en-US" sz="2000" b="1" dirty="0"/>
              <a:t>/</a:t>
            </a:r>
            <a:r>
              <a:rPr lang="en-US" sz="2000" b="1" dirty="0" err="1"/>
              <a:t>modeltech</a:t>
            </a:r>
            <a:r>
              <a:rPr lang="en-US" sz="2000" b="1" dirty="0"/>
              <a:t>/</a:t>
            </a:r>
            <a:r>
              <a:rPr lang="en-US" sz="2000" b="1" dirty="0" err="1"/>
              <a:t>linuxacoem</a:t>
            </a:r>
            <a:r>
              <a:rPr lang="en-US" sz="2000" b="1" dirty="0"/>
              <a:t>/</a:t>
            </a:r>
            <a:r>
              <a:rPr lang="en-US" sz="2000" b="1" dirty="0" err="1"/>
              <a:t>vsim</a:t>
            </a:r>
            <a:endParaRPr lang="en-US" sz="2000" b="1" dirty="0"/>
          </a:p>
          <a:p>
            <a:pPr marL="1028700" lvl="1" indent="-342900">
              <a:buFont typeface="+mj-lt"/>
              <a:buAutoNum type="alphaLcParenR"/>
            </a:pPr>
            <a:r>
              <a:rPr lang="en-US" sz="2000" dirty="0"/>
              <a:t>Click</a:t>
            </a:r>
            <a:r>
              <a:rPr lang="en-US" sz="2000" b="1" dirty="0"/>
              <a:t> OK</a:t>
            </a:r>
          </a:p>
          <a:p>
            <a:pPr marL="457200" indent="-457200">
              <a:buFont typeface="+mj-lt"/>
              <a:buAutoNum type="arabicPeriod" startAt="43"/>
            </a:pPr>
            <a:r>
              <a:rPr lang="en-US" sz="2400" dirty="0"/>
              <a:t>Click </a:t>
            </a:r>
            <a:r>
              <a:rPr lang="en-US" sz="2400" b="1" dirty="0"/>
              <a:t>OK</a:t>
            </a:r>
          </a:p>
          <a:p>
            <a:pPr marL="457200" indent="-457200">
              <a:buFont typeface="+mj-lt"/>
              <a:buAutoNum type="arabicPeriod" startAt="43"/>
            </a:pPr>
            <a:endParaRPr lang="en-US" sz="2400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63E87CD-ACB8-4DEB-A7C0-D7102461D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9D9A7A0E-1ADF-4633-97CB-82690773FDCD}"/>
              </a:ext>
            </a:extLst>
          </p:cNvPr>
          <p:cNvGrpSpPr/>
          <p:nvPr/>
        </p:nvGrpSpPr>
        <p:grpSpPr>
          <a:xfrm>
            <a:off x="1933080" y="4628486"/>
            <a:ext cx="3645724" cy="1891785"/>
            <a:chOff x="1872799" y="4691986"/>
            <a:chExt cx="3645724" cy="189178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178C1D0-BD7D-4A89-8360-2CE6624394A4}"/>
                </a:ext>
              </a:extLst>
            </p:cNvPr>
            <p:cNvGrpSpPr/>
            <p:nvPr/>
          </p:nvGrpSpPr>
          <p:grpSpPr>
            <a:xfrm>
              <a:off x="2267323" y="4691986"/>
              <a:ext cx="3251200" cy="1891785"/>
              <a:chOff x="2260600" y="4513497"/>
              <a:chExt cx="3251200" cy="189178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140ED44-9036-4101-904E-C359A08D42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25426" y="4513497"/>
                <a:ext cx="3160395" cy="1613535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975489-4B14-4D2E-97E7-C8DB8405E40D}"/>
                  </a:ext>
                </a:extLst>
              </p:cNvPr>
              <p:cNvSpPr txBox="1"/>
              <p:nvPr/>
            </p:nvSpPr>
            <p:spPr>
              <a:xfrm>
                <a:off x="2260600" y="6117515"/>
                <a:ext cx="3251200" cy="287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Fig. 24. Adding a simulation profile </a:t>
                </a: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33B2D32-3A9D-47A7-AF1B-5F7A1E851ED3}"/>
                </a:ext>
              </a:extLst>
            </p:cNvPr>
            <p:cNvSpPr/>
            <p:nvPr/>
          </p:nvSpPr>
          <p:spPr>
            <a:xfrm>
              <a:off x="2351606" y="4944729"/>
              <a:ext cx="2664893" cy="20194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4D06111-E051-44EE-9367-CC0EAC7A02C1}"/>
                </a:ext>
              </a:extLst>
            </p:cNvPr>
            <p:cNvSpPr/>
            <p:nvPr/>
          </p:nvSpPr>
          <p:spPr>
            <a:xfrm>
              <a:off x="2351606" y="5147335"/>
              <a:ext cx="2664893" cy="2025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9A4EC68-D439-4CC0-89BE-7038E7727A5A}"/>
                </a:ext>
              </a:extLst>
            </p:cNvPr>
            <p:cNvSpPr/>
            <p:nvPr/>
          </p:nvSpPr>
          <p:spPr>
            <a:xfrm>
              <a:off x="2351606" y="5487845"/>
              <a:ext cx="3083994" cy="28776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AAE9141-EA1D-426F-8F1D-9C4C166E4620}"/>
                </a:ext>
              </a:extLst>
            </p:cNvPr>
            <p:cNvSpPr/>
            <p:nvPr/>
          </p:nvSpPr>
          <p:spPr>
            <a:xfrm>
              <a:off x="4319588" y="5993566"/>
              <a:ext cx="557212" cy="23737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55AAD99-F549-4FC0-8E48-0065AB6958E3}"/>
                </a:ext>
              </a:extLst>
            </p:cNvPr>
            <p:cNvSpPr txBox="1"/>
            <p:nvPr/>
          </p:nvSpPr>
          <p:spPr>
            <a:xfrm>
              <a:off x="1874905" y="4873716"/>
              <a:ext cx="6113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44b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FA96119-A1DE-4F63-91F2-40190F3E1EFE}"/>
                </a:ext>
              </a:extLst>
            </p:cNvPr>
            <p:cNvSpPr txBox="1"/>
            <p:nvPr/>
          </p:nvSpPr>
          <p:spPr>
            <a:xfrm>
              <a:off x="1872799" y="5120570"/>
              <a:ext cx="6113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44c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10D7936-BC7D-403B-B4EA-924B2DE0AF49}"/>
                </a:ext>
              </a:extLst>
            </p:cNvPr>
            <p:cNvSpPr txBox="1"/>
            <p:nvPr/>
          </p:nvSpPr>
          <p:spPr>
            <a:xfrm>
              <a:off x="1873378" y="5483144"/>
              <a:ext cx="6113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44d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175B3A9-6973-465B-8DF7-F412ED042C78}"/>
                </a:ext>
              </a:extLst>
            </p:cNvPr>
            <p:cNvSpPr txBox="1"/>
            <p:nvPr/>
          </p:nvSpPr>
          <p:spPr>
            <a:xfrm>
              <a:off x="3836130" y="5964168"/>
              <a:ext cx="6113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44e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4B158B1-6B65-47D4-B2E2-C292F01E7A0D}"/>
              </a:ext>
            </a:extLst>
          </p:cNvPr>
          <p:cNvGrpSpPr/>
          <p:nvPr/>
        </p:nvGrpSpPr>
        <p:grpSpPr>
          <a:xfrm>
            <a:off x="1225289" y="1384544"/>
            <a:ext cx="5360670" cy="3043416"/>
            <a:chOff x="1225289" y="1384544"/>
            <a:chExt cx="5360670" cy="304341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5E2BD47-4788-4514-B670-9B97138467A8}"/>
                </a:ext>
              </a:extLst>
            </p:cNvPr>
            <p:cNvGrpSpPr/>
            <p:nvPr/>
          </p:nvGrpSpPr>
          <p:grpSpPr>
            <a:xfrm>
              <a:off x="1225289" y="1384544"/>
              <a:ext cx="5360670" cy="3043416"/>
              <a:chOff x="1225289" y="1371844"/>
              <a:chExt cx="5360670" cy="3043416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295699A4-E5D9-43FE-92FC-8677DF909990}"/>
                  </a:ext>
                </a:extLst>
              </p:cNvPr>
              <p:cNvGrpSpPr/>
              <p:nvPr/>
            </p:nvGrpSpPr>
            <p:grpSpPr>
              <a:xfrm>
                <a:off x="1225289" y="1371844"/>
                <a:ext cx="5360670" cy="3043416"/>
                <a:chOff x="895089" y="1421756"/>
                <a:chExt cx="5360670" cy="3043416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7E4A10B5-CB06-404F-9D7A-D474166CE0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95089" y="1421756"/>
                  <a:ext cx="5360670" cy="2753678"/>
                </a:xfrm>
                <a:prstGeom prst="rect">
                  <a:avLst/>
                </a:prstGeom>
              </p:spPr>
            </p:pic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54E7E343-891E-40FC-B2C9-D7D5CCDE4E36}"/>
                    </a:ext>
                  </a:extLst>
                </p:cNvPr>
                <p:cNvGrpSpPr/>
                <p:nvPr/>
              </p:nvGrpSpPr>
              <p:grpSpPr>
                <a:xfrm>
                  <a:off x="931161" y="1897818"/>
                  <a:ext cx="5263125" cy="2567354"/>
                  <a:chOff x="150111" y="1931968"/>
                  <a:chExt cx="5263125" cy="2567354"/>
                </a:xfrm>
              </p:grpSpPr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294E32C7-83D6-47FA-B59B-9E45304032DD}"/>
                      </a:ext>
                    </a:extLst>
                  </p:cNvPr>
                  <p:cNvSpPr/>
                  <p:nvPr/>
                </p:nvSpPr>
                <p:spPr>
                  <a:xfrm>
                    <a:off x="398829" y="1931968"/>
                    <a:ext cx="646969" cy="140099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4AD213D2-A2E0-44CF-811A-E26DF30D2437}"/>
                      </a:ext>
                    </a:extLst>
                  </p:cNvPr>
                  <p:cNvSpPr/>
                  <p:nvPr/>
                </p:nvSpPr>
                <p:spPr>
                  <a:xfrm>
                    <a:off x="1971675" y="2338428"/>
                    <a:ext cx="3414713" cy="287767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C77C91A2-27DC-4078-8DDE-42445A51187D}"/>
                      </a:ext>
                    </a:extLst>
                  </p:cNvPr>
                  <p:cNvSpPr/>
                  <p:nvPr/>
                </p:nvSpPr>
                <p:spPr>
                  <a:xfrm>
                    <a:off x="4250130" y="3894096"/>
                    <a:ext cx="629930" cy="242330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CCE104CE-13BA-4E79-9723-5E7D8E4636F0}"/>
                      </a:ext>
                    </a:extLst>
                  </p:cNvPr>
                  <p:cNvSpPr txBox="1"/>
                  <p:nvPr/>
                </p:nvSpPr>
                <p:spPr>
                  <a:xfrm>
                    <a:off x="150111" y="4211555"/>
                    <a:ext cx="5263125" cy="2877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/>
                      <a:t>Fig. 23. Selecting </a:t>
                    </a:r>
                    <a:r>
                      <a:rPr lang="en-US" sz="1200" dirty="0" err="1"/>
                      <a:t>ModelSim</a:t>
                    </a:r>
                    <a:r>
                      <a:rPr lang="en-US" sz="1200" dirty="0"/>
                      <a:t> as simulator in Tool Profiles</a:t>
                    </a:r>
                  </a:p>
                </p:txBody>
              </p:sp>
            </p:grp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32805C-1792-4A93-84FF-C0ED0F91AC90}"/>
                  </a:ext>
                </a:extLst>
              </p:cNvPr>
              <p:cNvSpPr txBox="1"/>
              <p:nvPr/>
            </p:nvSpPr>
            <p:spPr>
              <a:xfrm>
                <a:off x="2105810" y="1610178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43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4E7524-FF98-4105-B902-84DD666ABBDD}"/>
                  </a:ext>
                </a:extLst>
              </p:cNvPr>
              <p:cNvSpPr txBox="1"/>
              <p:nvPr/>
            </p:nvSpPr>
            <p:spPr>
              <a:xfrm>
                <a:off x="5227558" y="3501271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45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7E2336A-3E2D-470F-AB27-7267DA1F4384}"/>
                  </a:ext>
                </a:extLst>
              </p:cNvPr>
              <p:cNvSpPr txBox="1"/>
              <p:nvPr/>
            </p:nvSpPr>
            <p:spPr>
              <a:xfrm>
                <a:off x="5235028" y="1659323"/>
                <a:ext cx="6113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44a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826F817-7434-4747-873B-31B6C2223BEF}"/>
                  </a:ext>
                </a:extLst>
              </p:cNvPr>
              <p:cNvSpPr/>
              <p:nvPr/>
            </p:nvSpPr>
            <p:spPr>
              <a:xfrm>
                <a:off x="5691186" y="1668548"/>
                <a:ext cx="282453" cy="23737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49EF70A-AE10-4B7A-9A28-144E2BA003EC}"/>
                </a:ext>
              </a:extLst>
            </p:cNvPr>
            <p:cNvSpPr txBox="1"/>
            <p:nvPr/>
          </p:nvSpPr>
          <p:spPr>
            <a:xfrm>
              <a:off x="2608748" y="2257060"/>
              <a:ext cx="387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44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0351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Timing Required To Display a Pixel</a:t>
            </a:r>
          </a:p>
        </p:txBody>
      </p: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6B7A3B04-C382-4B65-BA39-0E669B7C2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3">
                <a:extLst>
                  <a:ext uri="{FF2B5EF4-FFF2-40B4-BE49-F238E27FC236}">
                    <a16:creationId xmlns:a16="http://schemas.microsoft.com/office/drawing/2014/main" id="{51CEB4FD-5A32-498C-998D-CDE4EC11AD2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77929" y="4777209"/>
                <a:ext cx="11202014" cy="1655623"/>
              </a:xfrm>
            </p:spPr>
            <p:txBody>
              <a:bodyPr>
                <a:noAutofit/>
              </a:bodyPr>
              <a:lstStyle/>
              <a:p>
                <a:pPr marL="227013" indent="-227013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Number of bits per pixel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𝑝𝑖𝑥𝑒𝑙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𝑏𝑖𝑡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𝑤𝑖𝑑𝑡h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𝐹𝑃𝑆</m:t>
                    </m:r>
                  </m:oMath>
                </a14:m>
                <a:r>
                  <a:rPr lang="en-US" sz="2400" dirty="0"/>
                  <a:t>     (1)</a:t>
                </a:r>
              </a:p>
              <a:p>
                <a:pPr marL="227013" indent="-227013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Time to read a single pixel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𝑏𝑖𝑡𝑠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𝑝𝑒𝑟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𝑝𝑖𝑥𝑒𝑙</m:t>
                        </m:r>
                      </m:den>
                    </m:f>
                  </m:oMath>
                </a14:m>
                <a:r>
                  <a:rPr lang="en-US" sz="2400" dirty="0"/>
                  <a:t>     (2)</a:t>
                </a:r>
              </a:p>
              <a:p>
                <a:pPr marL="227013" indent="-227013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Setup time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sz="2400" dirty="0"/>
                  <a:t>     (3)</a:t>
                </a:r>
              </a:p>
            </p:txBody>
          </p:sp>
        </mc:Choice>
        <mc:Fallback xmlns="">
          <p:sp>
            <p:nvSpPr>
              <p:cNvPr id="29" name="Content Placeholder 3">
                <a:extLst>
                  <a:ext uri="{FF2B5EF4-FFF2-40B4-BE49-F238E27FC236}">
                    <a16:creationId xmlns:a16="http://schemas.microsoft.com/office/drawing/2014/main" id="{51CEB4FD-5A32-498C-998D-CDE4EC11AD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77929" y="4777209"/>
                <a:ext cx="11202014" cy="1655623"/>
              </a:xfrm>
              <a:blipFill>
                <a:blip r:embed="rId3"/>
                <a:stretch>
                  <a:fillRect l="-1143" t="-5166" b="-10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36701F13-D297-426B-90A3-1524C92B0512}"/>
              </a:ext>
            </a:extLst>
          </p:cNvPr>
          <p:cNvGrpSpPr/>
          <p:nvPr/>
        </p:nvGrpSpPr>
        <p:grpSpPr>
          <a:xfrm>
            <a:off x="922516" y="1288422"/>
            <a:ext cx="2730401" cy="3136938"/>
            <a:chOff x="558031" y="1629367"/>
            <a:chExt cx="2730401" cy="313693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26B3B28-9433-401C-9A1F-16FAE6176F6F}"/>
                </a:ext>
              </a:extLst>
            </p:cNvPr>
            <p:cNvGrpSpPr/>
            <p:nvPr/>
          </p:nvGrpSpPr>
          <p:grpSpPr>
            <a:xfrm>
              <a:off x="558032" y="1629367"/>
              <a:ext cx="2636996" cy="2847023"/>
              <a:chOff x="514690" y="1520688"/>
              <a:chExt cx="2636996" cy="2847023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F713BBE-1856-49DA-B7E2-3E03488CE9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4690" y="1520688"/>
                <a:ext cx="2636996" cy="2847023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B6D0BF98-0B08-49B7-9E92-7EA8671CAE72}"/>
                      </a:ext>
                    </a:extLst>
                  </p:cNvPr>
                  <p:cNvSpPr txBox="1"/>
                  <p:nvPr/>
                </p:nvSpPr>
                <p:spPr>
                  <a:xfrm>
                    <a:off x="2652714" y="3757810"/>
                    <a:ext cx="32861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B6D0BF98-0B08-49B7-9E92-7EA8671CAE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52714" y="3757810"/>
                    <a:ext cx="328612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BF265103-6D7D-4876-AE6B-32EBDDDE443D}"/>
                    </a:ext>
                  </a:extLst>
                </p:cNvPr>
                <p:cNvSpPr txBox="1"/>
                <p:nvPr/>
              </p:nvSpPr>
              <p:spPr>
                <a:xfrm>
                  <a:off x="558031" y="4489306"/>
                  <a:ext cx="273040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Fig. 1. Stack of images/frames in time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BF265103-6D7D-4876-AE6B-32EBDDDE44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031" y="4489306"/>
                  <a:ext cx="2730401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DDD1437-C7FE-4DD9-A51E-F4760CBBB0B0}"/>
              </a:ext>
            </a:extLst>
          </p:cNvPr>
          <p:cNvGrpSpPr/>
          <p:nvPr/>
        </p:nvGrpSpPr>
        <p:grpSpPr>
          <a:xfrm>
            <a:off x="3942795" y="1392432"/>
            <a:ext cx="3437212" cy="2894428"/>
            <a:chOff x="3692889" y="1207037"/>
            <a:chExt cx="3437212" cy="2894428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7A65C8B-33CA-430B-919A-0682952D16A1}"/>
                </a:ext>
              </a:extLst>
            </p:cNvPr>
            <p:cNvGrpSpPr/>
            <p:nvPr/>
          </p:nvGrpSpPr>
          <p:grpSpPr>
            <a:xfrm>
              <a:off x="3692889" y="1207037"/>
              <a:ext cx="3437212" cy="2894428"/>
              <a:chOff x="3476936" y="2061890"/>
              <a:chExt cx="3437212" cy="2894428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866CC70A-1526-4E20-BFD2-0E0A09631EFE}"/>
                  </a:ext>
                </a:extLst>
              </p:cNvPr>
              <p:cNvGrpSpPr/>
              <p:nvPr/>
            </p:nvGrpSpPr>
            <p:grpSpPr>
              <a:xfrm>
                <a:off x="3776715" y="2061890"/>
                <a:ext cx="2513544" cy="2473583"/>
                <a:chOff x="3776715" y="2061890"/>
                <a:chExt cx="2513544" cy="2473583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C34F7989-6926-4C35-BFF5-9C19F747CC04}"/>
                    </a:ext>
                  </a:extLst>
                </p:cNvPr>
                <p:cNvGrpSpPr/>
                <p:nvPr/>
              </p:nvGrpSpPr>
              <p:grpSpPr>
                <a:xfrm>
                  <a:off x="3776715" y="2061890"/>
                  <a:ext cx="2513544" cy="2473583"/>
                  <a:chOff x="3771953" y="1561029"/>
                  <a:chExt cx="2513544" cy="2473583"/>
                </a:xfrm>
              </p:grpSpPr>
              <p:pic>
                <p:nvPicPr>
                  <p:cNvPr id="10" name="Picture 9">
                    <a:extLst>
                      <a:ext uri="{FF2B5EF4-FFF2-40B4-BE49-F238E27FC236}">
                        <a16:creationId xmlns:a16="http://schemas.microsoft.com/office/drawing/2014/main" id="{00B7CE19-A351-42E1-AFA6-B290DCC44A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936259" y="1740177"/>
                    <a:ext cx="1970246" cy="2253615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7" name="TextBox 36">
                        <a:extLst>
                          <a:ext uri="{FF2B5EF4-FFF2-40B4-BE49-F238E27FC236}">
                            <a16:creationId xmlns:a16="http://schemas.microsoft.com/office/drawing/2014/main" id="{6FDC818F-D031-49BD-9D6B-4D4DF26C69C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438651" y="1561029"/>
                        <a:ext cx="328612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7" name="TextBox 36">
                        <a:extLst>
                          <a:ext uri="{FF2B5EF4-FFF2-40B4-BE49-F238E27FC236}">
                            <a16:creationId xmlns:a16="http://schemas.microsoft.com/office/drawing/2014/main" id="{6FDC818F-D031-49BD-9D6B-4D4DF26C69C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438651" y="1561029"/>
                        <a:ext cx="328612" cy="369332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8" name="TextBox 37">
                        <a:extLst>
                          <a:ext uri="{FF2B5EF4-FFF2-40B4-BE49-F238E27FC236}">
                            <a16:creationId xmlns:a16="http://schemas.microsoft.com/office/drawing/2014/main" id="{3C2E8AB5-9105-4E19-91C5-D3BFD3B7554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771953" y="2176462"/>
                        <a:ext cx="328612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8" name="TextBox 37">
                        <a:extLst>
                          <a:ext uri="{FF2B5EF4-FFF2-40B4-BE49-F238E27FC236}">
                            <a16:creationId xmlns:a16="http://schemas.microsoft.com/office/drawing/2014/main" id="{3C2E8AB5-9105-4E19-91C5-D3BFD3B7554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771953" y="2176462"/>
                        <a:ext cx="328612" cy="369332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b="-65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999347BC-4272-4B7D-9AE9-1EF49537B89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18722" y="3757613"/>
                        <a:ext cx="866775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oMath>
                          </m:oMathPara>
                        </a14:m>
                        <a:endParaRPr lang="en-US" sz="1200" dirty="0"/>
                      </a:p>
                    </p:txBody>
                  </p:sp>
                </mc:Choice>
                <mc:Fallback xmlns=""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999347BC-4272-4B7D-9AE9-1EF49537B890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418722" y="3757613"/>
                        <a:ext cx="866775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884FF734-FCBF-498B-A4C8-897677BB0F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63196" y="2861989"/>
                      <a:ext cx="116448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884FF734-FCBF-498B-A4C8-897677BB0FE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63196" y="2861989"/>
                      <a:ext cx="1164483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b="-131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F10C7230-A154-493D-881E-46E258CB0F98}"/>
                      </a:ext>
                    </a:extLst>
                  </p:cNvPr>
                  <p:cNvSpPr txBox="1"/>
                  <p:nvPr/>
                </p:nvSpPr>
                <p:spPr>
                  <a:xfrm>
                    <a:off x="3476936" y="4494653"/>
                    <a:ext cx="343721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/>
                      <a:t>Fig. 2. Single image </a:t>
                    </a:r>
                    <a14:m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a14:m>
                    <a:r>
                      <a:rPr lang="en-US" sz="1200" dirty="0"/>
                      <a:t> with </a:t>
                    </a:r>
                    <a14:m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oMath>
                    </a14:m>
                    <a:r>
                      <a:rPr lang="en-US" sz="1200" dirty="0"/>
                      <a:t> resolution where </a:t>
                    </a:r>
                    <a14:m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a14:m>
                    <a:r>
                      <a:rPr lang="en-US" sz="1200" dirty="0"/>
                      <a:t> and </a:t>
                    </a:r>
                    <a14:m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a14:m>
                    <a:r>
                      <a:rPr lang="en-US" sz="1200" dirty="0"/>
                      <a:t> are independent variables and time </a:t>
                    </a:r>
                    <a14:m>
                      <m:oMath xmlns:m="http://schemas.openxmlformats.org/officeDocument/2006/math"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F10C7230-A154-493D-881E-46E258CB0F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76936" y="4494653"/>
                    <a:ext cx="3437212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05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CD4BE81-FEEB-4F83-8E96-7FF20EAB1D2E}"/>
                </a:ext>
              </a:extLst>
            </p:cNvPr>
            <p:cNvSpPr txBox="1"/>
            <p:nvPr/>
          </p:nvSpPr>
          <p:spPr>
            <a:xfrm>
              <a:off x="4542840" y="1600323"/>
              <a:ext cx="2726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6D694D-85F2-455E-9CA1-0076C51B5F5A}"/>
                </a:ext>
              </a:extLst>
            </p:cNvPr>
            <p:cNvSpPr txBox="1"/>
            <p:nvPr/>
          </p:nvSpPr>
          <p:spPr>
            <a:xfrm>
              <a:off x="4334179" y="1803730"/>
              <a:ext cx="2726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F813A33-30A1-493E-80BA-0B55DC4707A7}"/>
              </a:ext>
            </a:extLst>
          </p:cNvPr>
          <p:cNvGrpSpPr/>
          <p:nvPr/>
        </p:nvGrpSpPr>
        <p:grpSpPr>
          <a:xfrm>
            <a:off x="7309759" y="1317622"/>
            <a:ext cx="4475159" cy="3301380"/>
            <a:chOff x="7309759" y="1317622"/>
            <a:chExt cx="4475159" cy="330138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5F967EB-4AAF-45D3-8343-EBBDFAA08453}"/>
                </a:ext>
              </a:extLst>
            </p:cNvPr>
            <p:cNvGrpSpPr/>
            <p:nvPr/>
          </p:nvGrpSpPr>
          <p:grpSpPr>
            <a:xfrm>
              <a:off x="7309759" y="1317622"/>
              <a:ext cx="4360962" cy="3067177"/>
              <a:chOff x="7275682" y="1093031"/>
              <a:chExt cx="4360962" cy="3067177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CC28368-272F-4C86-B194-06D2BE848DEB}"/>
                  </a:ext>
                </a:extLst>
              </p:cNvPr>
              <p:cNvGrpSpPr/>
              <p:nvPr/>
            </p:nvGrpSpPr>
            <p:grpSpPr>
              <a:xfrm>
                <a:off x="7275682" y="1093031"/>
                <a:ext cx="4360962" cy="3067177"/>
                <a:chOff x="7650529" y="1093031"/>
                <a:chExt cx="4360962" cy="3067177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9446974F-0591-44D2-9E70-3ED051167F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/>
                <a:srcRect t="9573"/>
                <a:stretch/>
              </p:blipFill>
              <p:spPr>
                <a:xfrm>
                  <a:off x="7650529" y="2139971"/>
                  <a:ext cx="4360962" cy="1900978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48146102-3BD9-4BAF-B664-98DA5679BF6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541566" y="3790876"/>
                      <a:ext cx="78945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48146102-3BD9-4BAF-B664-98DA5679BF6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41566" y="3790876"/>
                      <a:ext cx="789451" cy="369332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1D49FAF4-8B8E-464D-A9A7-F8D8FE912F3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04383" y="1131647"/>
                      <a:ext cx="1226616" cy="88787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/>
                        <a:t>Setup Time</a:t>
                      </a: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1D49FAF4-8B8E-464D-A9A7-F8D8FE912F3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04383" y="1131647"/>
                      <a:ext cx="1226616" cy="887872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4478" t="-3425" r="-49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C877153A-0275-458D-93D6-E986A158417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272052" y="1093031"/>
                      <a:ext cx="1541984" cy="88787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/>
                        <a:t>Transition Time</a:t>
                      </a: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C877153A-0275-458D-93D6-E986A158417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272052" y="1093031"/>
                      <a:ext cx="1541984" cy="887872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3162" t="-3425" r="-158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1" name="Left Brace 10">
                <a:extLst>
                  <a:ext uri="{FF2B5EF4-FFF2-40B4-BE49-F238E27FC236}">
                    <a16:creationId xmlns:a16="http://schemas.microsoft.com/office/drawing/2014/main" id="{6F2C649F-2622-4612-841B-739823C9F14A}"/>
                  </a:ext>
                </a:extLst>
              </p:cNvPr>
              <p:cNvSpPr/>
              <p:nvPr/>
            </p:nvSpPr>
            <p:spPr>
              <a:xfrm rot="5400000">
                <a:off x="8221307" y="1940646"/>
                <a:ext cx="130629" cy="276999"/>
              </a:xfrm>
              <a:prstGeom prst="leftBrac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Left Brace 29">
                <a:extLst>
                  <a:ext uri="{FF2B5EF4-FFF2-40B4-BE49-F238E27FC236}">
                    <a16:creationId xmlns:a16="http://schemas.microsoft.com/office/drawing/2014/main" id="{E77186D0-EE3F-4827-8C8F-4A1900938C40}"/>
                  </a:ext>
                </a:extLst>
              </p:cNvPr>
              <p:cNvSpPr/>
              <p:nvPr/>
            </p:nvSpPr>
            <p:spPr>
              <a:xfrm rot="5400000">
                <a:off x="10660611" y="1947527"/>
                <a:ext cx="130629" cy="276999"/>
              </a:xfrm>
              <a:prstGeom prst="leftBrac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6A82231-702B-488A-87FE-2DA55178C1D0}"/>
                </a:ext>
              </a:extLst>
            </p:cNvPr>
            <p:cNvSpPr txBox="1"/>
            <p:nvPr/>
          </p:nvSpPr>
          <p:spPr>
            <a:xfrm>
              <a:off x="7406124" y="4342003"/>
              <a:ext cx="43787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Fig. 3. Timing waveform for setup and transition 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0156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15 Set Your Testbench In DO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6111" y="1375351"/>
            <a:ext cx="10942265" cy="226495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46"/>
            </a:pPr>
            <a:r>
              <a:rPr lang="en-US" sz="2400" dirty="0"/>
              <a:t>Go to </a:t>
            </a:r>
            <a:r>
              <a:rPr lang="en-US" sz="2400" b="1" dirty="0"/>
              <a:t>Project</a:t>
            </a:r>
            <a:r>
              <a:rPr lang="en-US" sz="2400" dirty="0"/>
              <a:t> &gt; </a:t>
            </a:r>
            <a:r>
              <a:rPr lang="en-US" sz="2400" b="1" dirty="0"/>
              <a:t>Project Settings</a:t>
            </a:r>
            <a:r>
              <a:rPr lang="en-US" sz="2400" dirty="0"/>
              <a:t> &gt; </a:t>
            </a:r>
            <a:r>
              <a:rPr lang="en-US" sz="2400" b="1" dirty="0"/>
              <a:t>Simulation options</a:t>
            </a:r>
            <a:r>
              <a:rPr lang="en-US" sz="2400" dirty="0"/>
              <a:t> &gt; </a:t>
            </a:r>
            <a:r>
              <a:rPr lang="en-US" sz="2400" b="1" dirty="0"/>
              <a:t>DO file</a:t>
            </a:r>
          </a:p>
          <a:p>
            <a:pPr marL="457200" indent="-457200">
              <a:buFont typeface="+mj-lt"/>
              <a:buAutoNum type="arabicPeriod" startAt="46"/>
            </a:pPr>
            <a:r>
              <a:rPr lang="en-US" sz="2400" dirty="0"/>
              <a:t>Enter the name of your testbench in </a:t>
            </a:r>
            <a:r>
              <a:rPr lang="en-US" sz="2400" b="1" dirty="0"/>
              <a:t>Testbench module name</a:t>
            </a:r>
          </a:p>
          <a:p>
            <a:pPr marL="457200" indent="-457200">
              <a:buFont typeface="+mj-lt"/>
              <a:buAutoNum type="arabicPeriod" startAt="46"/>
            </a:pPr>
            <a:r>
              <a:rPr lang="en-US" sz="2400" dirty="0"/>
              <a:t>Click </a:t>
            </a:r>
            <a:r>
              <a:rPr lang="en-US" sz="2400" b="1" dirty="0"/>
              <a:t>Save</a:t>
            </a:r>
          </a:p>
          <a:p>
            <a:pPr marL="457200" indent="-457200">
              <a:buFont typeface="+mj-lt"/>
              <a:buAutoNum type="arabicPeriod" startAt="46"/>
            </a:pPr>
            <a:r>
              <a:rPr lang="en-US" sz="2400" dirty="0"/>
              <a:t>Close out of </a:t>
            </a:r>
            <a:r>
              <a:rPr lang="en-US" sz="2400" b="1" dirty="0"/>
              <a:t>Project Settings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63E87CD-ACB8-4DEB-A7C0-D7102461D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6125B5-8AE3-4DCB-B29B-D7E77C051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96" y="3429000"/>
            <a:ext cx="8574088" cy="22425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B56F30-CCE9-4B43-85DC-F6546762FFD9}"/>
              </a:ext>
            </a:extLst>
          </p:cNvPr>
          <p:cNvSpPr txBox="1"/>
          <p:nvPr/>
        </p:nvSpPr>
        <p:spPr>
          <a:xfrm>
            <a:off x="4372304" y="5693950"/>
            <a:ext cx="3251200" cy="287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Fig. 25. Adding a simulation profile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E1A396-E5CF-4EA2-B2A9-D103794A06EF}"/>
              </a:ext>
            </a:extLst>
          </p:cNvPr>
          <p:cNvSpPr/>
          <p:nvPr/>
        </p:nvSpPr>
        <p:spPr>
          <a:xfrm>
            <a:off x="2343149" y="4372010"/>
            <a:ext cx="700089" cy="1666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93BE16-D50F-4DFA-9F95-DD3F98242B7D}"/>
              </a:ext>
            </a:extLst>
          </p:cNvPr>
          <p:cNvSpPr/>
          <p:nvPr/>
        </p:nvSpPr>
        <p:spPr>
          <a:xfrm>
            <a:off x="3925389" y="4223725"/>
            <a:ext cx="2450012" cy="2212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947D78-307C-4D0F-B531-64EB885BA508}"/>
              </a:ext>
            </a:extLst>
          </p:cNvPr>
          <p:cNvSpPr/>
          <p:nvPr/>
        </p:nvSpPr>
        <p:spPr>
          <a:xfrm>
            <a:off x="9459215" y="3788437"/>
            <a:ext cx="1018285" cy="2787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D36F3C-5A96-407C-9B3C-D4FBDB58C329}"/>
              </a:ext>
            </a:extLst>
          </p:cNvPr>
          <p:cNvSpPr txBox="1"/>
          <p:nvPr/>
        </p:nvSpPr>
        <p:spPr>
          <a:xfrm>
            <a:off x="2058096" y="4457700"/>
            <a:ext cx="387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46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100942-EA51-43B3-9196-1B8DF82D4A87}"/>
              </a:ext>
            </a:extLst>
          </p:cNvPr>
          <p:cNvSpPr txBox="1"/>
          <p:nvPr/>
        </p:nvSpPr>
        <p:spPr>
          <a:xfrm>
            <a:off x="6362701" y="4198359"/>
            <a:ext cx="387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47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E3E76C-18D7-48C8-ADB5-A94DAC8591FF}"/>
              </a:ext>
            </a:extLst>
          </p:cNvPr>
          <p:cNvSpPr txBox="1"/>
          <p:nvPr/>
        </p:nvSpPr>
        <p:spPr>
          <a:xfrm>
            <a:off x="9774723" y="4061422"/>
            <a:ext cx="387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48</a:t>
            </a:r>
          </a:p>
        </p:txBody>
      </p:sp>
    </p:spTree>
    <p:extLst>
      <p:ext uri="{BB962C8B-B14F-4D97-AF65-F5344CB8AC3E}">
        <p14:creationId xmlns:p14="http://schemas.microsoft.com/office/powerpoint/2010/main" val="2321894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16 Pre-Synthesis Simulation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70749" y="1375351"/>
            <a:ext cx="4717627" cy="481591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50"/>
            </a:pPr>
            <a:r>
              <a:rPr lang="en-US" sz="2400" dirty="0"/>
              <a:t>In </a:t>
            </a:r>
            <a:r>
              <a:rPr lang="en-US" sz="2400" b="1" dirty="0"/>
              <a:t>Design Flow</a:t>
            </a:r>
            <a:r>
              <a:rPr lang="en-US" sz="2400" dirty="0"/>
              <a:t>, double-click </a:t>
            </a:r>
            <a:r>
              <a:rPr lang="en-US" sz="2400" b="1" dirty="0"/>
              <a:t>Simulate</a:t>
            </a:r>
            <a:r>
              <a:rPr lang="en-US" sz="2400" dirty="0"/>
              <a:t> under </a:t>
            </a:r>
            <a:r>
              <a:rPr lang="en-US" sz="2400" b="1" dirty="0"/>
              <a:t>Verify Pre-Synthesized Design</a:t>
            </a:r>
          </a:p>
          <a:p>
            <a:pPr marL="457200" indent="-457200">
              <a:buFont typeface="+mj-lt"/>
              <a:buAutoNum type="arabicPeriod" startAt="50"/>
            </a:pPr>
            <a:r>
              <a:rPr lang="en-US" sz="2400" dirty="0"/>
              <a:t>Click </a:t>
            </a:r>
            <a:r>
              <a:rPr lang="en-US" sz="2400" b="1" dirty="0"/>
              <a:t>Yes</a:t>
            </a:r>
            <a:r>
              <a:rPr lang="en-US" sz="2400" dirty="0"/>
              <a:t> to associate a testbench</a:t>
            </a:r>
          </a:p>
          <a:p>
            <a:pPr marL="457200" indent="-457200">
              <a:buFont typeface="+mj-lt"/>
              <a:buAutoNum type="arabicPeriod" startAt="50"/>
            </a:pPr>
            <a:r>
              <a:rPr lang="en-US" sz="2400" dirty="0"/>
              <a:t>In the dialogue box, check </a:t>
            </a:r>
            <a:r>
              <a:rPr lang="en-US" sz="2400" b="1" dirty="0"/>
              <a:t>User</a:t>
            </a:r>
          </a:p>
          <a:p>
            <a:pPr marL="457200" indent="-457200">
              <a:buFont typeface="+mj-lt"/>
              <a:buAutoNum type="arabicPeriod" startAt="50"/>
            </a:pPr>
            <a:r>
              <a:rPr lang="en-US" sz="2400" dirty="0"/>
              <a:t>Select your testbench and click on </a:t>
            </a:r>
            <a:r>
              <a:rPr lang="en-US" sz="2400" b="1" dirty="0"/>
              <a:t>Add</a:t>
            </a:r>
          </a:p>
          <a:p>
            <a:pPr marL="457200" indent="-457200">
              <a:buFont typeface="+mj-lt"/>
              <a:buAutoNum type="arabicPeriod" startAt="50"/>
            </a:pPr>
            <a:r>
              <a:rPr lang="en-US" sz="2400" dirty="0"/>
              <a:t>Click </a:t>
            </a:r>
            <a:r>
              <a:rPr lang="en-US" sz="2400" b="1" dirty="0"/>
              <a:t>OK</a:t>
            </a:r>
            <a:endParaRPr lang="en-US" sz="2400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63E87CD-ACB8-4DEB-A7C0-D7102461D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933E181-D8AC-4E0F-A109-B0A481121FD3}"/>
              </a:ext>
            </a:extLst>
          </p:cNvPr>
          <p:cNvGrpSpPr/>
          <p:nvPr/>
        </p:nvGrpSpPr>
        <p:grpSpPr>
          <a:xfrm>
            <a:off x="1787391" y="1607488"/>
            <a:ext cx="3251200" cy="1613974"/>
            <a:chOff x="976173" y="1317293"/>
            <a:chExt cx="3251200" cy="16139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CBC0BEC-6A6F-4014-A4B4-C27E077CD4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6534"/>
            <a:stretch/>
          </p:blipFill>
          <p:spPr>
            <a:xfrm>
              <a:off x="1484313" y="1317293"/>
              <a:ext cx="2429873" cy="1326207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0B0F9FC-BD42-4518-AD4E-3E9901AAD58C}"/>
                </a:ext>
              </a:extLst>
            </p:cNvPr>
            <p:cNvSpPr/>
            <p:nvPr/>
          </p:nvSpPr>
          <p:spPr>
            <a:xfrm>
              <a:off x="1901684" y="2224230"/>
              <a:ext cx="700089" cy="16665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7D5E01-A2D5-4E44-A109-7F85632A411C}"/>
                </a:ext>
              </a:extLst>
            </p:cNvPr>
            <p:cNvSpPr txBox="1"/>
            <p:nvPr/>
          </p:nvSpPr>
          <p:spPr>
            <a:xfrm>
              <a:off x="1563522" y="2153667"/>
              <a:ext cx="387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50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A5228E-6271-46F0-8579-D878D645C992}"/>
                </a:ext>
              </a:extLst>
            </p:cNvPr>
            <p:cNvSpPr txBox="1"/>
            <p:nvPr/>
          </p:nvSpPr>
          <p:spPr>
            <a:xfrm>
              <a:off x="976173" y="2643500"/>
              <a:ext cx="3251200" cy="28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Fig. 26. Pre-synthesized Simulate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D16B85-240A-4BCB-A702-D52C618CB8EA}"/>
              </a:ext>
            </a:extLst>
          </p:cNvPr>
          <p:cNvGrpSpPr/>
          <p:nvPr/>
        </p:nvGrpSpPr>
        <p:grpSpPr>
          <a:xfrm>
            <a:off x="991823" y="3443195"/>
            <a:ext cx="5229606" cy="3015851"/>
            <a:chOff x="941023" y="3113323"/>
            <a:chExt cx="5229606" cy="30158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5468A40-4BDE-44FD-8E3C-DE8CD5E4A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1023" y="3113323"/>
              <a:ext cx="5229606" cy="272433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5C4860-4AFA-433B-8E30-A1335236DCEA}"/>
                </a:ext>
              </a:extLst>
            </p:cNvPr>
            <p:cNvSpPr txBox="1"/>
            <p:nvPr/>
          </p:nvSpPr>
          <p:spPr>
            <a:xfrm>
              <a:off x="1355159" y="5852175"/>
              <a:ext cx="44013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Fig. 27. Selecting associated testbench as stimulus 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772D794-47F2-4595-ACFF-F0025DDA8DBF}"/>
                </a:ext>
              </a:extLst>
            </p:cNvPr>
            <p:cNvSpPr/>
            <p:nvPr/>
          </p:nvSpPr>
          <p:spPr>
            <a:xfrm>
              <a:off x="1074371" y="4090821"/>
              <a:ext cx="513130" cy="16665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DABD71-8880-4916-8B2C-D39ADBF592B3}"/>
                </a:ext>
              </a:extLst>
            </p:cNvPr>
            <p:cNvSpPr txBox="1"/>
            <p:nvPr/>
          </p:nvSpPr>
          <p:spPr>
            <a:xfrm>
              <a:off x="1580825" y="4020258"/>
              <a:ext cx="387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52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25A607A-EB5E-4906-8E88-40B663EADED6}"/>
                </a:ext>
              </a:extLst>
            </p:cNvPr>
            <p:cNvSpPr/>
            <p:nvPr/>
          </p:nvSpPr>
          <p:spPr>
            <a:xfrm>
              <a:off x="1005114" y="4470264"/>
              <a:ext cx="700089" cy="16665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4933C9-4A03-4E7B-BAB5-7FD4F7AFACBC}"/>
                </a:ext>
              </a:extLst>
            </p:cNvPr>
            <p:cNvSpPr txBox="1"/>
            <p:nvPr/>
          </p:nvSpPr>
          <p:spPr>
            <a:xfrm>
              <a:off x="1200234" y="4624151"/>
              <a:ext cx="387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53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A428FBB-AB45-4923-BC08-0EE1425A029A}"/>
                </a:ext>
              </a:extLst>
            </p:cNvPr>
            <p:cNvSpPr/>
            <p:nvPr/>
          </p:nvSpPr>
          <p:spPr>
            <a:xfrm>
              <a:off x="3298825" y="4606011"/>
              <a:ext cx="539750" cy="20293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A4CA9A7-D421-4599-B456-367E8569E0D2}"/>
                </a:ext>
              </a:extLst>
            </p:cNvPr>
            <p:cNvSpPr txBox="1"/>
            <p:nvPr/>
          </p:nvSpPr>
          <p:spPr>
            <a:xfrm>
              <a:off x="3362191" y="4778039"/>
              <a:ext cx="387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54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F119B56-9645-468F-AC30-6A02CCF222F2}"/>
                </a:ext>
              </a:extLst>
            </p:cNvPr>
            <p:cNvSpPr/>
            <p:nvPr/>
          </p:nvSpPr>
          <p:spPr>
            <a:xfrm>
              <a:off x="5610225" y="5565775"/>
              <a:ext cx="533400" cy="23495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3480ACD-EF1C-408D-9B44-C2480A6B4E29}"/>
                </a:ext>
              </a:extLst>
            </p:cNvPr>
            <p:cNvSpPr txBox="1"/>
            <p:nvPr/>
          </p:nvSpPr>
          <p:spPr>
            <a:xfrm>
              <a:off x="5583221" y="5289351"/>
              <a:ext cx="387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4224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17 Pre-Synthesis Simulation In </a:t>
            </a:r>
            <a:r>
              <a:rPr lang="en-US" dirty="0" err="1"/>
              <a:t>ModelSim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70749" y="1375351"/>
            <a:ext cx="4717627" cy="481591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 startAt="55"/>
            </a:pPr>
            <a:r>
              <a:rPr lang="en-US" sz="2400" dirty="0"/>
              <a:t>In </a:t>
            </a:r>
            <a:r>
              <a:rPr lang="en-US" sz="2400" dirty="0" err="1"/>
              <a:t>ModelSim</a:t>
            </a:r>
            <a:r>
              <a:rPr lang="en-US" sz="2400" dirty="0"/>
              <a:t>, click </a:t>
            </a:r>
            <a:r>
              <a:rPr lang="en-US" sz="2400" b="1" dirty="0"/>
              <a:t>No</a:t>
            </a:r>
            <a:r>
              <a:rPr lang="en-US" sz="2400" dirty="0"/>
              <a:t> if asked to finish the simulation (otherwise, it will close). The signals will already be displayed.</a:t>
            </a:r>
          </a:p>
          <a:p>
            <a:pPr marL="457200" indent="-457200">
              <a:buFont typeface="+mj-lt"/>
              <a:buAutoNum type="arabicPeriod" startAt="55"/>
            </a:pPr>
            <a:endParaRPr lang="en-US" sz="2400" dirty="0"/>
          </a:p>
          <a:p>
            <a:pPr marL="457200" indent="-457200">
              <a:buFont typeface="+mj-lt"/>
              <a:buAutoNum type="arabicPeriod" startAt="55"/>
            </a:pPr>
            <a:endParaRPr lang="en-US" sz="2400" dirty="0"/>
          </a:p>
          <a:p>
            <a:pPr marL="457200" indent="-457200">
              <a:buFont typeface="+mj-lt"/>
              <a:buAutoNum type="arabicPeriod" startAt="55"/>
            </a:pPr>
            <a:endParaRPr lang="en-US" sz="2400" dirty="0"/>
          </a:p>
          <a:p>
            <a:pPr marL="457200" indent="-457200">
              <a:buFont typeface="+mj-lt"/>
              <a:buAutoNum type="arabicPeriod" startAt="55"/>
            </a:pPr>
            <a:r>
              <a:rPr lang="en-US" sz="2400" dirty="0"/>
              <a:t>Click on </a:t>
            </a:r>
            <a:r>
              <a:rPr lang="en-US" sz="2400" b="1" dirty="0"/>
              <a:t>Wave</a:t>
            </a:r>
            <a:r>
              <a:rPr lang="en-US" sz="2400" dirty="0"/>
              <a:t> window and press </a:t>
            </a:r>
            <a:r>
              <a:rPr lang="en-US" sz="2400" b="1" dirty="0"/>
              <a:t>F</a:t>
            </a:r>
            <a:r>
              <a:rPr lang="en-US" sz="2400" dirty="0"/>
              <a:t> to </a:t>
            </a:r>
            <a:r>
              <a:rPr lang="en-US" sz="2400" b="1" dirty="0"/>
              <a:t>Zoom Full</a:t>
            </a:r>
            <a:r>
              <a:rPr lang="en-US" sz="2400" dirty="0"/>
              <a:t> the waveform</a:t>
            </a:r>
          </a:p>
          <a:p>
            <a:pPr marL="457200" indent="-457200">
              <a:buFont typeface="+mj-lt"/>
              <a:buAutoNum type="arabicPeriod" startAt="55"/>
            </a:pPr>
            <a:r>
              <a:rPr lang="en-US" sz="2400" dirty="0"/>
              <a:t>Verify that the simulation is correct </a:t>
            </a:r>
          </a:p>
          <a:p>
            <a:pPr marL="457200" indent="-457200">
              <a:buFont typeface="+mj-lt"/>
              <a:buAutoNum type="arabicPeriod" startAt="55"/>
            </a:pPr>
            <a:r>
              <a:rPr lang="en-US" sz="2400" dirty="0"/>
              <a:t>Close </a:t>
            </a:r>
            <a:r>
              <a:rPr lang="en-US" sz="2400" dirty="0" err="1"/>
              <a:t>ModelSim</a:t>
            </a:r>
            <a:endParaRPr lang="en-US" sz="2400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63E87CD-ACB8-4DEB-A7C0-D7102461D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34CEDC1-C34B-4A2D-80D0-9F6C44D646AA}"/>
              </a:ext>
            </a:extLst>
          </p:cNvPr>
          <p:cNvGrpSpPr/>
          <p:nvPr/>
        </p:nvGrpSpPr>
        <p:grpSpPr>
          <a:xfrm>
            <a:off x="713810" y="1539019"/>
            <a:ext cx="5424174" cy="4488577"/>
            <a:chOff x="693069" y="1542240"/>
            <a:chExt cx="5424174" cy="448857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6AC9E41-AF6D-4141-958F-2E0A2F28A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069" y="1542240"/>
              <a:ext cx="5424174" cy="4172962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A84A380-9998-4077-A3F9-FC6698319B7A}"/>
                </a:ext>
              </a:extLst>
            </p:cNvPr>
            <p:cNvGrpSpPr/>
            <p:nvPr/>
          </p:nvGrpSpPr>
          <p:grpSpPr>
            <a:xfrm>
              <a:off x="1204489" y="3136900"/>
              <a:ext cx="4725155" cy="2893917"/>
              <a:chOff x="1204489" y="3136900"/>
              <a:chExt cx="4725155" cy="2893917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07B5BC6B-A8F8-4459-81FF-055CEF566E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95964" y="3136900"/>
                <a:ext cx="198336" cy="3616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4981E63-A9F3-4A32-9A13-5A5220B557E5}"/>
                  </a:ext>
                </a:extLst>
              </p:cNvPr>
              <p:cNvSpPr txBox="1"/>
              <p:nvPr/>
            </p:nvSpPr>
            <p:spPr>
              <a:xfrm>
                <a:off x="1204489" y="5753818"/>
                <a:ext cx="44013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Fig. 29. Simulation of AND2 gate on </a:t>
                </a:r>
                <a:r>
                  <a:rPr lang="en-US" sz="1200" dirty="0" err="1"/>
                  <a:t>ModelSim</a:t>
                </a:r>
                <a:endParaRPr lang="en-US" sz="12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43B848C-C973-419E-A473-47DC3C71C869}"/>
                  </a:ext>
                </a:extLst>
              </p:cNvPr>
              <p:cNvSpPr txBox="1"/>
              <p:nvPr/>
            </p:nvSpPr>
            <p:spPr>
              <a:xfrm>
                <a:off x="4062284" y="3498599"/>
                <a:ext cx="186736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Output (LED) is high only when both inputs (sw1 and sw2) are high</a:t>
                </a: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391797-0435-4990-BEEA-D6CE1AE3C4AE}"/>
              </a:ext>
            </a:extLst>
          </p:cNvPr>
          <p:cNvGrpSpPr/>
          <p:nvPr/>
        </p:nvGrpSpPr>
        <p:grpSpPr>
          <a:xfrm>
            <a:off x="7984864" y="2757767"/>
            <a:ext cx="2547911" cy="1342466"/>
            <a:chOff x="7984864" y="2928868"/>
            <a:chExt cx="2547911" cy="1342466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4CD7ADB-5077-41CB-9B20-D18CA41587DD}"/>
                </a:ext>
              </a:extLst>
            </p:cNvPr>
            <p:cNvGrpSpPr/>
            <p:nvPr/>
          </p:nvGrpSpPr>
          <p:grpSpPr>
            <a:xfrm>
              <a:off x="7984864" y="2928868"/>
              <a:ext cx="2547911" cy="1342466"/>
              <a:chOff x="8047271" y="2717800"/>
              <a:chExt cx="2547911" cy="1342466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A8C906C5-3E2F-4634-84B5-3A8B839EE7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74166" y="2717800"/>
                <a:ext cx="1784455" cy="1013501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1D7D9A6-841E-40B5-B2D6-336D32C321D9}"/>
                  </a:ext>
                </a:extLst>
              </p:cNvPr>
              <p:cNvSpPr txBox="1"/>
              <p:nvPr/>
            </p:nvSpPr>
            <p:spPr>
              <a:xfrm>
                <a:off x="8047271" y="3783267"/>
                <a:ext cx="25479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Fig. 28. Select No if asked to finish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354DCD8-6B68-4363-8FCE-76FC8DD02B9F}"/>
                  </a:ext>
                </a:extLst>
              </p:cNvPr>
              <p:cNvSpPr/>
              <p:nvPr/>
            </p:nvSpPr>
            <p:spPr>
              <a:xfrm>
                <a:off x="9295825" y="3408163"/>
                <a:ext cx="790543" cy="274837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903FD22-AF3E-484C-9F33-4B0377DDE7D3}"/>
                </a:ext>
              </a:extLst>
            </p:cNvPr>
            <p:cNvSpPr txBox="1"/>
            <p:nvPr/>
          </p:nvSpPr>
          <p:spPr>
            <a:xfrm>
              <a:off x="9435055" y="3341490"/>
              <a:ext cx="387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8244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60FB0CE-D9B4-4332-A714-FE8D192D4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508" y="1568746"/>
            <a:ext cx="4588577" cy="3886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18 Synthesize the </a:t>
            </a:r>
            <a:r>
              <a:rPr lang="en-US" dirty="0" err="1"/>
              <a:t>SmartDesign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2035" y="1375351"/>
            <a:ext cx="4396341" cy="481591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58"/>
            </a:pPr>
            <a:r>
              <a:rPr lang="en-US" sz="2400" dirty="0"/>
              <a:t>Go to </a:t>
            </a:r>
            <a:r>
              <a:rPr lang="en-US" sz="2400" b="1" dirty="0"/>
              <a:t>Design Flow </a:t>
            </a:r>
            <a:r>
              <a:rPr lang="en-US" sz="2400" dirty="0"/>
              <a:t>tab</a:t>
            </a:r>
          </a:p>
          <a:p>
            <a:pPr marL="457200" indent="-457200">
              <a:buFont typeface="+mj-lt"/>
              <a:buAutoNum type="arabicPeriod" startAt="58"/>
            </a:pPr>
            <a:r>
              <a:rPr lang="en-US" sz="2400" dirty="0"/>
              <a:t>Click on </a:t>
            </a:r>
            <a:r>
              <a:rPr lang="en-US" sz="2400" b="1" dirty="0"/>
              <a:t>Synthesize</a:t>
            </a:r>
          </a:p>
          <a:p>
            <a:pPr marL="914400" lvl="1" indent="-228600"/>
            <a:r>
              <a:rPr lang="en-US" sz="2400" dirty="0"/>
              <a:t>A green check mark will appear if successful</a:t>
            </a:r>
          </a:p>
          <a:p>
            <a:pPr marL="914400" lvl="1" indent="-228600"/>
            <a:r>
              <a:rPr lang="en-US" sz="2400" dirty="0"/>
              <a:t>This must be done before assigning the pin constraints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C9E9DCC-938E-4723-9A11-627A43459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FD63866-4420-4304-9891-0880701E0B3E}"/>
              </a:ext>
            </a:extLst>
          </p:cNvPr>
          <p:cNvGrpSpPr/>
          <p:nvPr/>
        </p:nvGrpSpPr>
        <p:grpSpPr>
          <a:xfrm>
            <a:off x="1196508" y="3642311"/>
            <a:ext cx="4391860" cy="2101069"/>
            <a:chOff x="1192944" y="4004440"/>
            <a:chExt cx="4391860" cy="210106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F083A9C-5855-4D72-90EA-F08D58C3F316}"/>
                </a:ext>
              </a:extLst>
            </p:cNvPr>
            <p:cNvGrpSpPr/>
            <p:nvPr/>
          </p:nvGrpSpPr>
          <p:grpSpPr>
            <a:xfrm>
              <a:off x="1192944" y="5512883"/>
              <a:ext cx="4391860" cy="592626"/>
              <a:chOff x="1192944" y="5512883"/>
              <a:chExt cx="4391860" cy="59262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10AB393-37B3-4343-90F6-7A16EB43A522}"/>
                  </a:ext>
                </a:extLst>
              </p:cNvPr>
              <p:cNvSpPr/>
              <p:nvPr/>
            </p:nvSpPr>
            <p:spPr>
              <a:xfrm>
                <a:off x="1192944" y="5512883"/>
                <a:ext cx="833613" cy="276999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33D749-5F20-4EB1-8C44-C33EE67076E7}"/>
                  </a:ext>
                </a:extLst>
              </p:cNvPr>
              <p:cNvSpPr txBox="1"/>
              <p:nvPr/>
            </p:nvSpPr>
            <p:spPr>
              <a:xfrm>
                <a:off x="1206010" y="5828510"/>
                <a:ext cx="437879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Fig. 30. Synthesizing the </a:t>
                </a:r>
                <a:r>
                  <a:rPr lang="en-US" sz="1200" dirty="0" err="1"/>
                  <a:t>SmartDesign</a:t>
                </a:r>
                <a:endParaRPr lang="en-US" sz="1200" dirty="0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6466A01-D8C6-414F-BFD4-AB28DA54EE03}"/>
                </a:ext>
              </a:extLst>
            </p:cNvPr>
            <p:cNvSpPr/>
            <p:nvPr/>
          </p:nvSpPr>
          <p:spPr>
            <a:xfrm>
              <a:off x="1200704" y="4004440"/>
              <a:ext cx="1807436" cy="22718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E4C342E-29D5-4202-9C87-A1FF503ABEC8}"/>
              </a:ext>
            </a:extLst>
          </p:cNvPr>
          <p:cNvSpPr txBox="1"/>
          <p:nvPr/>
        </p:nvSpPr>
        <p:spPr>
          <a:xfrm>
            <a:off x="805361" y="3602012"/>
            <a:ext cx="387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59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691405-B84A-40B3-92CA-0F50952301A2}"/>
              </a:ext>
            </a:extLst>
          </p:cNvPr>
          <p:cNvSpPr txBox="1"/>
          <p:nvPr/>
        </p:nvSpPr>
        <p:spPr>
          <a:xfrm>
            <a:off x="809241" y="5123261"/>
            <a:ext cx="387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58</a:t>
            </a:r>
          </a:p>
        </p:txBody>
      </p:sp>
    </p:spTree>
    <p:extLst>
      <p:ext uri="{BB962C8B-B14F-4D97-AF65-F5344CB8AC3E}">
        <p14:creationId xmlns:p14="http://schemas.microsoft.com/office/powerpoint/2010/main" val="3068800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19 Manage Constraints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6111" y="4775616"/>
            <a:ext cx="5028975" cy="168218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60"/>
            </a:pPr>
            <a:r>
              <a:rPr lang="en-US" sz="2400" dirty="0"/>
              <a:t>Click on </a:t>
            </a:r>
            <a:r>
              <a:rPr lang="en-US" sz="2400" b="1" dirty="0"/>
              <a:t>Manage Constraints</a:t>
            </a:r>
            <a:endParaRPr lang="en-US" sz="2400" dirty="0"/>
          </a:p>
          <a:p>
            <a:pPr marL="457200" indent="-457200">
              <a:buFont typeface="+mj-lt"/>
              <a:buAutoNum type="arabicPeriod" startAt="60"/>
            </a:pPr>
            <a:r>
              <a:rPr lang="en-US" sz="2400" dirty="0"/>
              <a:t>In </a:t>
            </a:r>
            <a:r>
              <a:rPr lang="en-US" sz="2400" b="1" dirty="0"/>
              <a:t>Constraint Manager, c</a:t>
            </a:r>
            <a:r>
              <a:rPr lang="en-US" sz="2400" dirty="0"/>
              <a:t>lick on </a:t>
            </a:r>
            <a:r>
              <a:rPr lang="en-US" sz="2400" b="1" dirty="0"/>
              <a:t>Edit</a:t>
            </a:r>
          </a:p>
          <a:p>
            <a:pPr marL="457200" indent="-457200">
              <a:buFont typeface="+mj-lt"/>
              <a:buAutoNum type="arabicPeriod" startAt="60"/>
            </a:pPr>
            <a:r>
              <a:rPr lang="en-US" sz="2400" dirty="0"/>
              <a:t>Choose </a:t>
            </a:r>
            <a:r>
              <a:rPr lang="en-US" sz="2400" b="1" dirty="0"/>
              <a:t>Edit with I/O Editor</a:t>
            </a:r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B56B9240-0545-4DEF-BBA1-D0034DCFE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2F0EB814-B9C7-4F16-9E5A-5CE4C9A97496}"/>
              </a:ext>
            </a:extLst>
          </p:cNvPr>
          <p:cNvGrpSpPr/>
          <p:nvPr/>
        </p:nvGrpSpPr>
        <p:grpSpPr>
          <a:xfrm>
            <a:off x="1044382" y="1432738"/>
            <a:ext cx="3285240" cy="3234534"/>
            <a:chOff x="1044382" y="1432738"/>
            <a:chExt cx="3285240" cy="323453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8617460-FF4B-4506-AFA6-7F1597457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4382" y="1432738"/>
              <a:ext cx="3285240" cy="2957535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B9FE10D-79C2-4C50-8089-71EF12839E07}"/>
                </a:ext>
              </a:extLst>
            </p:cNvPr>
            <p:cNvGrpSpPr/>
            <p:nvPr/>
          </p:nvGrpSpPr>
          <p:grpSpPr>
            <a:xfrm>
              <a:off x="1044382" y="2764947"/>
              <a:ext cx="3259542" cy="1902325"/>
              <a:chOff x="1044382" y="2764947"/>
              <a:chExt cx="3259542" cy="1902325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E7C5F725-596B-4E13-9381-915CBF273795}"/>
                  </a:ext>
                </a:extLst>
              </p:cNvPr>
              <p:cNvGrpSpPr/>
              <p:nvPr/>
            </p:nvGrpSpPr>
            <p:grpSpPr>
              <a:xfrm>
                <a:off x="1044382" y="3042244"/>
                <a:ext cx="3259542" cy="1625028"/>
                <a:chOff x="1044382" y="3042244"/>
                <a:chExt cx="3259542" cy="1625028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72B46968-C3A1-4C18-A811-6E9028430650}"/>
                    </a:ext>
                  </a:extLst>
                </p:cNvPr>
                <p:cNvSpPr/>
                <p:nvPr/>
              </p:nvSpPr>
              <p:spPr>
                <a:xfrm>
                  <a:off x="1668116" y="3042244"/>
                  <a:ext cx="1506883" cy="215305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328FB53-1EAB-4E1B-A52C-39D1F5E61B30}"/>
                    </a:ext>
                  </a:extLst>
                </p:cNvPr>
                <p:cNvSpPr txBox="1"/>
                <p:nvPr/>
              </p:nvSpPr>
              <p:spPr>
                <a:xfrm>
                  <a:off x="1044382" y="4390273"/>
                  <a:ext cx="325954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Fig. 31. Manage Constraints in Design Flow</a:t>
                  </a: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4175344-36CF-4150-A783-7930C8994B48}"/>
                  </a:ext>
                </a:extLst>
              </p:cNvPr>
              <p:cNvSpPr txBox="1"/>
              <p:nvPr/>
            </p:nvSpPr>
            <p:spPr>
              <a:xfrm>
                <a:off x="2865162" y="2764947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60</a:t>
                </a: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442B90C-F97A-4269-BDDE-036231A0C9D7}"/>
              </a:ext>
            </a:extLst>
          </p:cNvPr>
          <p:cNvGrpSpPr/>
          <p:nvPr/>
        </p:nvGrpSpPr>
        <p:grpSpPr>
          <a:xfrm>
            <a:off x="6474597" y="1405671"/>
            <a:ext cx="4485530" cy="4671695"/>
            <a:chOff x="6296797" y="1140638"/>
            <a:chExt cx="4485530" cy="467169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C105099-836C-4A7D-99DC-AE4760829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96797" y="1140638"/>
              <a:ext cx="4485529" cy="4380652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F00DD94-8712-4369-B5F1-CE4B95F6585E}"/>
                </a:ext>
              </a:extLst>
            </p:cNvPr>
            <p:cNvGrpSpPr/>
            <p:nvPr/>
          </p:nvGrpSpPr>
          <p:grpSpPr>
            <a:xfrm>
              <a:off x="6296797" y="1548591"/>
              <a:ext cx="4485530" cy="4263742"/>
              <a:chOff x="6296797" y="1548591"/>
              <a:chExt cx="4485530" cy="4263742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35CF06C-AF3E-4F01-9448-A2DA932FFDA6}"/>
                  </a:ext>
                </a:extLst>
              </p:cNvPr>
              <p:cNvGrpSpPr/>
              <p:nvPr/>
            </p:nvGrpSpPr>
            <p:grpSpPr>
              <a:xfrm>
                <a:off x="6296797" y="1720733"/>
                <a:ext cx="4485530" cy="4091600"/>
                <a:chOff x="5946765" y="1802107"/>
                <a:chExt cx="4485530" cy="4091600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313784E1-8D8A-47D6-B74D-BE640C83FC58}"/>
                    </a:ext>
                  </a:extLst>
                </p:cNvPr>
                <p:cNvGrpSpPr/>
                <p:nvPr/>
              </p:nvGrpSpPr>
              <p:grpSpPr>
                <a:xfrm>
                  <a:off x="7367666" y="1802107"/>
                  <a:ext cx="1517467" cy="470017"/>
                  <a:chOff x="7246518" y="2578842"/>
                  <a:chExt cx="1517467" cy="470017"/>
                </a:xfrm>
              </p:grpSpPr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D0738609-2F08-433E-94D4-48ABE329627E}"/>
                      </a:ext>
                    </a:extLst>
                  </p:cNvPr>
                  <p:cNvSpPr/>
                  <p:nvPr/>
                </p:nvSpPr>
                <p:spPr>
                  <a:xfrm>
                    <a:off x="7246518" y="2578842"/>
                    <a:ext cx="532113" cy="224977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21C55D88-B175-4073-9C68-42947AC419DB}"/>
                      </a:ext>
                    </a:extLst>
                  </p:cNvPr>
                  <p:cNvSpPr/>
                  <p:nvPr/>
                </p:nvSpPr>
                <p:spPr>
                  <a:xfrm>
                    <a:off x="7287117" y="2797607"/>
                    <a:ext cx="1476868" cy="251252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D4B9FA7-7B56-485D-BD4F-89E47FE46F44}"/>
                    </a:ext>
                  </a:extLst>
                </p:cNvPr>
                <p:cNvSpPr txBox="1"/>
                <p:nvPr/>
              </p:nvSpPr>
              <p:spPr>
                <a:xfrm>
                  <a:off x="5946765" y="5616708"/>
                  <a:ext cx="448553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Fig. 32. I/O Editor in Constraint Manager Window</a:t>
                  </a: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DEFD743-1B52-4E7A-AF37-A3DE9C5F96F5}"/>
                  </a:ext>
                </a:extLst>
              </p:cNvPr>
              <p:cNvSpPr txBox="1"/>
              <p:nvPr/>
            </p:nvSpPr>
            <p:spPr>
              <a:xfrm>
                <a:off x="8207021" y="1548591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61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0E35BB-AF4E-4BD3-B27B-5BA2A70FAB81}"/>
                  </a:ext>
                </a:extLst>
              </p:cNvPr>
              <p:cNvSpPr txBox="1"/>
              <p:nvPr/>
            </p:nvSpPr>
            <p:spPr>
              <a:xfrm>
                <a:off x="7420647" y="1966103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62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08998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FB6C9A7-DE8E-48BB-A4D4-D4069C76F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58" y="1752723"/>
            <a:ext cx="6394080" cy="37336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20 I/O Editor: Pin Constraints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2035" y="1375351"/>
            <a:ext cx="4396341" cy="481591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63"/>
            </a:pPr>
            <a:r>
              <a:rPr lang="en-US" sz="2400" dirty="0"/>
              <a:t>Assigns the pins as</a:t>
            </a:r>
          </a:p>
          <a:p>
            <a:pPr marL="457200" indent="-457200">
              <a:buFont typeface="+mj-lt"/>
              <a:buAutoNum type="arabicPeriod" startAt="63"/>
            </a:pPr>
            <a:endParaRPr lang="en-US" sz="2400" dirty="0"/>
          </a:p>
          <a:p>
            <a:pPr marL="457200" indent="-457200">
              <a:buFont typeface="+mj-lt"/>
              <a:buAutoNum type="arabicPeriod" startAt="63"/>
            </a:pPr>
            <a:endParaRPr lang="en-US" sz="2400" dirty="0"/>
          </a:p>
          <a:p>
            <a:pPr marL="457200" indent="-457200">
              <a:buFont typeface="+mj-lt"/>
              <a:buAutoNum type="arabicPeriod" startAt="63"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+mj-lt"/>
              <a:buAutoNum type="arabicPeriod" startAt="64"/>
            </a:pPr>
            <a:r>
              <a:rPr lang="en-US" sz="2400" dirty="0"/>
              <a:t>Save the constraints by clicking on </a:t>
            </a:r>
            <a:r>
              <a:rPr lang="en-US" sz="2400" b="1" dirty="0"/>
              <a:t>Commit</a:t>
            </a:r>
            <a:r>
              <a:rPr lang="en-US" sz="2400" dirty="0"/>
              <a:t> button</a:t>
            </a:r>
          </a:p>
          <a:p>
            <a:pPr marL="914400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It should say the design rules check was successful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21BE8244-2AB6-4732-9C10-7D5ED8CF6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2A49418-C9D1-4792-A61B-504400CC6E45}"/>
              </a:ext>
            </a:extLst>
          </p:cNvPr>
          <p:cNvGrpSpPr/>
          <p:nvPr/>
        </p:nvGrpSpPr>
        <p:grpSpPr>
          <a:xfrm>
            <a:off x="120992" y="1999183"/>
            <a:ext cx="6468719" cy="3745125"/>
            <a:chOff x="120992" y="1999183"/>
            <a:chExt cx="6468719" cy="374512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984594C-E95D-429F-AE92-B9D395DB0384}"/>
                </a:ext>
              </a:extLst>
            </p:cNvPr>
            <p:cNvGrpSpPr/>
            <p:nvPr/>
          </p:nvGrpSpPr>
          <p:grpSpPr>
            <a:xfrm>
              <a:off x="543220" y="2029534"/>
              <a:ext cx="6046491" cy="3714774"/>
              <a:chOff x="543220" y="2029534"/>
              <a:chExt cx="6046491" cy="3714774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7726204-8769-4F50-88D1-AAA78E83DE52}"/>
                  </a:ext>
                </a:extLst>
              </p:cNvPr>
              <p:cNvGrpSpPr/>
              <p:nvPr/>
            </p:nvGrpSpPr>
            <p:grpSpPr>
              <a:xfrm>
                <a:off x="543220" y="2029534"/>
                <a:ext cx="4555830" cy="853366"/>
                <a:chOff x="543220" y="2029534"/>
                <a:chExt cx="4555830" cy="853366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1B7C08D-4409-4308-910A-54E46F96F608}"/>
                    </a:ext>
                  </a:extLst>
                </p:cNvPr>
                <p:cNvSpPr/>
                <p:nvPr/>
              </p:nvSpPr>
              <p:spPr>
                <a:xfrm>
                  <a:off x="2136951" y="2469172"/>
                  <a:ext cx="2962099" cy="413728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809C8B1-B523-40E4-9464-4CE11BC6C82C}"/>
                    </a:ext>
                  </a:extLst>
                </p:cNvPr>
                <p:cNvSpPr/>
                <p:nvPr/>
              </p:nvSpPr>
              <p:spPr>
                <a:xfrm>
                  <a:off x="543220" y="2029534"/>
                  <a:ext cx="269325" cy="23224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0AC15C-D4C4-412C-A551-96966595E417}"/>
                  </a:ext>
                </a:extLst>
              </p:cNvPr>
              <p:cNvSpPr txBox="1"/>
              <p:nvPr/>
            </p:nvSpPr>
            <p:spPr>
              <a:xfrm>
                <a:off x="646111" y="5467309"/>
                <a:ext cx="5943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Fig. 33. Assigning the pins in I/O Editor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2BFEDA-30EB-49A0-A60E-6475198AB198}"/>
                </a:ext>
              </a:extLst>
            </p:cNvPr>
            <p:cNvSpPr txBox="1"/>
            <p:nvPr/>
          </p:nvSpPr>
          <p:spPr>
            <a:xfrm>
              <a:off x="3287131" y="2857981"/>
              <a:ext cx="387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63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41DBB7-FB9C-47BF-9760-0A8A5BCD6936}"/>
                </a:ext>
              </a:extLst>
            </p:cNvPr>
            <p:cNvSpPr txBox="1"/>
            <p:nvPr/>
          </p:nvSpPr>
          <p:spPr>
            <a:xfrm>
              <a:off x="120992" y="1999183"/>
              <a:ext cx="387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64</a:t>
              </a:r>
            </a:p>
          </p:txBody>
        </p:sp>
      </p:grp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CC67122-DC5C-4267-A8C1-B0F555FEB8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070373"/>
              </p:ext>
            </p:extLst>
          </p:nvPr>
        </p:nvGraphicFramePr>
        <p:xfrm>
          <a:off x="7821319" y="2392972"/>
          <a:ext cx="33748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581">
                  <a:extLst>
                    <a:ext uri="{9D8B030D-6E8A-4147-A177-3AD203B41FA5}">
                      <a16:colId xmlns:a16="http://schemas.microsoft.com/office/drawing/2014/main" val="461599402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57537501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540899820"/>
                    </a:ext>
                  </a:extLst>
                </a:gridCol>
                <a:gridCol w="833018">
                  <a:extLst>
                    <a:ext uri="{9D8B030D-6E8A-4147-A177-3AD203B41FA5}">
                      <a16:colId xmlns:a16="http://schemas.microsoft.com/office/drawing/2014/main" val="5158327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855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489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SmartDesign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36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FPGA Pin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708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Pin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51561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324F675-FDF9-4714-A7BF-1CA0EDC28EB6}"/>
              </a:ext>
            </a:extLst>
          </p:cNvPr>
          <p:cNvSpPr txBox="1"/>
          <p:nvPr/>
        </p:nvSpPr>
        <p:spPr>
          <a:xfrm>
            <a:off x="7741169" y="1902278"/>
            <a:ext cx="3535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Table 3. Connection between AND gate, </a:t>
            </a:r>
            <a:r>
              <a:rPr lang="en-US" sz="1200" dirty="0" err="1"/>
              <a:t>SmartDesign</a:t>
            </a:r>
            <a:r>
              <a:rPr lang="en-US" sz="1200" dirty="0"/>
              <a:t> ports, FPGA pin, and Arduino compatible connectors</a:t>
            </a:r>
          </a:p>
        </p:txBody>
      </p:sp>
    </p:spTree>
    <p:extLst>
      <p:ext uri="{BB962C8B-B14F-4D97-AF65-F5344CB8AC3E}">
        <p14:creationId xmlns:p14="http://schemas.microsoft.com/office/powerpoint/2010/main" val="3199622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21 Simulate after Place And Route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2035" y="1375351"/>
            <a:ext cx="4396341" cy="481591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65"/>
            </a:pPr>
            <a:r>
              <a:rPr lang="en-US" sz="2400" dirty="0"/>
              <a:t>In </a:t>
            </a:r>
            <a:r>
              <a:rPr lang="en-US" sz="2400" b="1" dirty="0"/>
              <a:t>Design Flow</a:t>
            </a:r>
            <a:r>
              <a:rPr lang="en-US" sz="2400" dirty="0"/>
              <a:t>, double click on </a:t>
            </a:r>
            <a:r>
              <a:rPr lang="en-US" sz="2400" b="1" dirty="0"/>
              <a:t>Place and Route</a:t>
            </a:r>
          </a:p>
          <a:p>
            <a:pPr marL="457200" indent="-457200">
              <a:buFont typeface="+mj-lt"/>
              <a:buAutoNum type="arabicPeriod" startAt="65"/>
            </a:pPr>
            <a:r>
              <a:rPr lang="en-US" sz="2400" dirty="0"/>
              <a:t>Double click </a:t>
            </a:r>
            <a:r>
              <a:rPr lang="en-US" sz="2400" b="1" dirty="0"/>
              <a:t>Simulate</a:t>
            </a:r>
            <a:r>
              <a:rPr lang="en-US" sz="2400" dirty="0"/>
              <a:t> under </a:t>
            </a:r>
            <a:r>
              <a:rPr lang="en-US" sz="2400" b="1" dirty="0"/>
              <a:t>Verify Post Layout Implementation</a:t>
            </a:r>
          </a:p>
          <a:p>
            <a:pPr marL="457200" indent="-457200">
              <a:buFont typeface="+mj-lt"/>
              <a:buAutoNum type="arabicPeriod" startAt="65"/>
            </a:pPr>
            <a:r>
              <a:rPr lang="en-US" sz="2400" dirty="0"/>
              <a:t>Click on </a:t>
            </a:r>
            <a:r>
              <a:rPr lang="en-US" sz="2400" b="1" dirty="0"/>
              <a:t>No</a:t>
            </a:r>
            <a:r>
              <a:rPr lang="en-US" sz="2400" dirty="0"/>
              <a:t> in </a:t>
            </a:r>
            <a:r>
              <a:rPr lang="en-US" sz="2400" dirty="0" err="1"/>
              <a:t>ModelSim</a:t>
            </a:r>
            <a:r>
              <a:rPr lang="en-US" sz="2400" dirty="0"/>
              <a:t> if it asks to finish the simulation</a:t>
            </a:r>
          </a:p>
          <a:p>
            <a:pPr marL="457200" indent="-457200">
              <a:buFont typeface="+mj-lt"/>
              <a:buAutoNum type="arabicPeriod" startAt="65"/>
            </a:pPr>
            <a:r>
              <a:rPr lang="en-US" sz="2400" dirty="0"/>
              <a:t>Go to </a:t>
            </a:r>
            <a:r>
              <a:rPr lang="en-US" sz="2400" b="1" dirty="0"/>
              <a:t>Wave</a:t>
            </a:r>
            <a:r>
              <a:rPr lang="en-US" sz="2400" dirty="0"/>
              <a:t> window and press </a:t>
            </a:r>
            <a:r>
              <a:rPr lang="en-US" sz="2400" b="1" dirty="0"/>
              <a:t>F</a:t>
            </a:r>
            <a:r>
              <a:rPr lang="en-US" sz="2400" dirty="0"/>
              <a:t> to zoom full wave</a:t>
            </a:r>
          </a:p>
          <a:p>
            <a:pPr marL="457200" indent="-457200">
              <a:buFont typeface="+mj-lt"/>
              <a:buAutoNum type="arabicPeriod" startAt="65"/>
            </a:pPr>
            <a:r>
              <a:rPr lang="en-US" sz="2400" dirty="0"/>
              <a:t>Verify the output is correct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21BE8244-2AB6-4732-9C10-7D5ED8CF6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DAD1F28-4B86-46F3-8A32-B88B5CB1D0D5}"/>
              </a:ext>
            </a:extLst>
          </p:cNvPr>
          <p:cNvGrpSpPr/>
          <p:nvPr/>
        </p:nvGrpSpPr>
        <p:grpSpPr>
          <a:xfrm>
            <a:off x="874048" y="1639769"/>
            <a:ext cx="3486369" cy="1343069"/>
            <a:chOff x="1737579" y="1629297"/>
            <a:chExt cx="3486369" cy="134306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7F673DF-C8C0-42A3-97CC-4633FF70D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3456" r="20611" b="30470"/>
            <a:stretch/>
          </p:blipFill>
          <p:spPr>
            <a:xfrm>
              <a:off x="1737579" y="1629297"/>
              <a:ext cx="3486369" cy="1066124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2A49418-C9D1-4792-A61B-504400CC6E45}"/>
                </a:ext>
              </a:extLst>
            </p:cNvPr>
            <p:cNvGrpSpPr/>
            <p:nvPr/>
          </p:nvGrpSpPr>
          <p:grpSpPr>
            <a:xfrm>
              <a:off x="1922678" y="1629297"/>
              <a:ext cx="3041936" cy="1343069"/>
              <a:chOff x="1922678" y="1629297"/>
              <a:chExt cx="3041936" cy="1343069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0984594C-E95D-429F-AE92-B9D395DB0384}"/>
                  </a:ext>
                </a:extLst>
              </p:cNvPr>
              <p:cNvGrpSpPr/>
              <p:nvPr/>
            </p:nvGrpSpPr>
            <p:grpSpPr>
              <a:xfrm>
                <a:off x="1996912" y="1893232"/>
                <a:ext cx="2967702" cy="1079134"/>
                <a:chOff x="1996912" y="1893232"/>
                <a:chExt cx="2967702" cy="1079134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E7726204-8769-4F50-88D1-AAA78E83DE52}"/>
                    </a:ext>
                  </a:extLst>
                </p:cNvPr>
                <p:cNvGrpSpPr/>
                <p:nvPr/>
              </p:nvGrpSpPr>
              <p:grpSpPr>
                <a:xfrm>
                  <a:off x="2261850" y="1893232"/>
                  <a:ext cx="1532276" cy="619469"/>
                  <a:chOff x="2261850" y="1893232"/>
                  <a:chExt cx="1532276" cy="619469"/>
                </a:xfrm>
              </p:grpSpPr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91B7C08D-4409-4308-910A-54E46F96F608}"/>
                      </a:ext>
                    </a:extLst>
                  </p:cNvPr>
                  <p:cNvSpPr/>
                  <p:nvPr/>
                </p:nvSpPr>
                <p:spPr>
                  <a:xfrm>
                    <a:off x="2261850" y="1893232"/>
                    <a:ext cx="1532276" cy="211793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D809C8B1-B523-40E4-9464-4CE11BC6C82C}"/>
                      </a:ext>
                    </a:extLst>
                  </p:cNvPr>
                  <p:cNvSpPr/>
                  <p:nvPr/>
                </p:nvSpPr>
                <p:spPr>
                  <a:xfrm>
                    <a:off x="2476346" y="2327245"/>
                    <a:ext cx="966942" cy="185456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20AC15C-D4C4-412C-A551-96966595E417}"/>
                    </a:ext>
                  </a:extLst>
                </p:cNvPr>
                <p:cNvSpPr txBox="1"/>
                <p:nvPr/>
              </p:nvSpPr>
              <p:spPr>
                <a:xfrm>
                  <a:off x="1996912" y="2684380"/>
                  <a:ext cx="2967702" cy="2879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Fig. 34. Assigning the pins in I/O Editor</a:t>
                  </a: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2BFEDA-30EB-49A0-A60E-6475198AB198}"/>
                  </a:ext>
                </a:extLst>
              </p:cNvPr>
              <p:cNvSpPr txBox="1"/>
              <p:nvPr/>
            </p:nvSpPr>
            <p:spPr>
              <a:xfrm>
                <a:off x="1922678" y="1629297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65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441DBB7-FB9C-47BF-9760-0A8A5BCD6936}"/>
                  </a:ext>
                </a:extLst>
              </p:cNvPr>
              <p:cNvSpPr txBox="1"/>
              <p:nvPr/>
            </p:nvSpPr>
            <p:spPr>
              <a:xfrm>
                <a:off x="2089079" y="2263140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66</a:t>
                </a: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A66557C-2B0D-40CA-8974-BBAFA8505BFD}"/>
              </a:ext>
            </a:extLst>
          </p:cNvPr>
          <p:cNvGrpSpPr/>
          <p:nvPr/>
        </p:nvGrpSpPr>
        <p:grpSpPr>
          <a:xfrm>
            <a:off x="4952527" y="1744522"/>
            <a:ext cx="1802799" cy="1083336"/>
            <a:chOff x="4952527" y="1744522"/>
            <a:chExt cx="1802799" cy="10833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9D38340-5401-436B-9B0F-382D94BB6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98479" y="1744522"/>
              <a:ext cx="1437879" cy="82363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FAF7493-D49A-4A5D-A5DC-0D702D923F1A}"/>
                </a:ext>
              </a:extLst>
            </p:cNvPr>
            <p:cNvSpPr txBox="1"/>
            <p:nvPr/>
          </p:nvSpPr>
          <p:spPr>
            <a:xfrm>
              <a:off x="4952527" y="2550859"/>
              <a:ext cx="1802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Fig. 35. Select No to finish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E39B210-E25B-4FB0-B124-2F0C9A1D632D}"/>
                </a:ext>
              </a:extLst>
            </p:cNvPr>
            <p:cNvSpPr/>
            <p:nvPr/>
          </p:nvSpPr>
          <p:spPr>
            <a:xfrm>
              <a:off x="5842818" y="2294727"/>
              <a:ext cx="631930" cy="2284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B006DD9-4EE3-4BC0-AF49-1BD64532D325}"/>
                </a:ext>
              </a:extLst>
            </p:cNvPr>
            <p:cNvSpPr txBox="1"/>
            <p:nvPr/>
          </p:nvSpPr>
          <p:spPr>
            <a:xfrm>
              <a:off x="5902366" y="2029940"/>
              <a:ext cx="387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67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5494EA5-F410-45F2-9AF3-78EF082B3453}"/>
              </a:ext>
            </a:extLst>
          </p:cNvPr>
          <p:cNvGrpSpPr/>
          <p:nvPr/>
        </p:nvGrpSpPr>
        <p:grpSpPr>
          <a:xfrm>
            <a:off x="505829" y="3110370"/>
            <a:ext cx="5968919" cy="3302799"/>
            <a:chOff x="505829" y="3110370"/>
            <a:chExt cx="5968919" cy="330279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EDFF173-B124-4317-8F9B-480C13A49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4523" y="3110370"/>
              <a:ext cx="5610225" cy="299085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53A7B1B-36B6-4387-AD5D-A0156ED40748}"/>
                </a:ext>
              </a:extLst>
            </p:cNvPr>
            <p:cNvSpPr txBox="1"/>
            <p:nvPr/>
          </p:nvSpPr>
          <p:spPr>
            <a:xfrm>
              <a:off x="864523" y="6125139"/>
              <a:ext cx="5554556" cy="288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Fig. 36. Simulation of AND gate after Place and Route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DB2ECEB-3505-4621-9746-D90CBBC3F814}"/>
                </a:ext>
              </a:extLst>
            </p:cNvPr>
            <p:cNvSpPr/>
            <p:nvPr/>
          </p:nvSpPr>
          <p:spPr>
            <a:xfrm>
              <a:off x="851823" y="5772133"/>
              <a:ext cx="748292" cy="27068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DEF7CB8-A2BA-46AC-A64A-A474415E8D5F}"/>
                </a:ext>
              </a:extLst>
            </p:cNvPr>
            <p:cNvSpPr txBox="1"/>
            <p:nvPr/>
          </p:nvSpPr>
          <p:spPr>
            <a:xfrm>
              <a:off x="505829" y="5753586"/>
              <a:ext cx="387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68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55A2223-6402-4775-8432-ED355CA8FF40}"/>
                </a:ext>
              </a:extLst>
            </p:cNvPr>
            <p:cNvSpPr txBox="1"/>
            <p:nvPr/>
          </p:nvSpPr>
          <p:spPr>
            <a:xfrm>
              <a:off x="2930595" y="4681644"/>
              <a:ext cx="31654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Output (LED) is high only when both inputs (sw1 and sw2) are high with delay</a:t>
              </a:r>
            </a:p>
          </p:txBody>
        </p: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F53C4AD2-B48E-44EA-9E3C-1F01754FB023}"/>
                </a:ext>
              </a:extLst>
            </p:cNvPr>
            <p:cNvSpPr/>
            <p:nvPr/>
          </p:nvSpPr>
          <p:spPr>
            <a:xfrm rot="16200000">
              <a:off x="4923907" y="4138887"/>
              <a:ext cx="116927" cy="920748"/>
            </a:xfrm>
            <a:prstGeom prst="leftBrace">
              <a:avLst>
                <a:gd name="adj1" fmla="val 8333"/>
                <a:gd name="adj2" fmla="val 49729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2383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4B39BD1-8343-43B9-AD85-1861B6193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10" y="1745653"/>
            <a:ext cx="5814706" cy="27771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22 Timing Delay of AND Gate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2035" y="1375351"/>
            <a:ext cx="4396341" cy="4815914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 startAt="70"/>
            </a:pPr>
            <a:r>
              <a:rPr lang="en-US" sz="2400" dirty="0"/>
              <a:t>Zoom (</a:t>
            </a:r>
            <a:r>
              <a:rPr lang="en-US" sz="2400" b="1" dirty="0"/>
              <a:t>I</a:t>
            </a:r>
            <a:r>
              <a:rPr lang="en-US" sz="2400" dirty="0"/>
              <a:t>) on delay of output</a:t>
            </a:r>
          </a:p>
          <a:p>
            <a:pPr marL="457200" indent="-457200">
              <a:buFont typeface="+mj-lt"/>
              <a:buAutoNum type="arabicPeriod" startAt="70"/>
            </a:pPr>
            <a:r>
              <a:rPr lang="en-US" sz="2400" dirty="0"/>
              <a:t>Bring the cursor to 200 ns</a:t>
            </a:r>
          </a:p>
          <a:p>
            <a:pPr marL="457200" indent="-457200">
              <a:buFont typeface="+mj-lt"/>
              <a:buAutoNum type="arabicPeriod" startAt="70"/>
            </a:pPr>
            <a:r>
              <a:rPr lang="en-US" sz="2400" dirty="0"/>
              <a:t>Add a new cursor</a:t>
            </a:r>
          </a:p>
          <a:p>
            <a:pPr marL="914400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If it doesn’t exit in the toolbar, right click toolbar and select </a:t>
            </a:r>
            <a:r>
              <a:rPr lang="en-US" sz="2400" b="1" dirty="0"/>
              <a:t>Wave Cursor</a:t>
            </a:r>
          </a:p>
          <a:p>
            <a:pPr marL="457200" indent="-457200">
              <a:buFont typeface="+mj-lt"/>
              <a:buAutoNum type="arabicPeriod" startAt="70"/>
            </a:pPr>
            <a:r>
              <a:rPr lang="en-US" sz="2400" dirty="0"/>
              <a:t>Select output (LED) signal </a:t>
            </a:r>
          </a:p>
          <a:p>
            <a:pPr marL="457200" indent="-457200">
              <a:buFont typeface="+mj-lt"/>
              <a:buAutoNum type="arabicPeriod" startAt="70"/>
            </a:pPr>
            <a:r>
              <a:rPr lang="en-US" sz="2400" dirty="0"/>
              <a:t>Click on </a:t>
            </a:r>
            <a:r>
              <a:rPr lang="en-US" sz="2400" b="1" dirty="0"/>
              <a:t>Find Next Rising Edge</a:t>
            </a:r>
          </a:p>
          <a:p>
            <a:pPr marL="457200" indent="-457200">
              <a:buFont typeface="+mj-lt"/>
              <a:buAutoNum type="arabicPeriod" startAt="70"/>
            </a:pPr>
            <a:r>
              <a:rPr lang="en-US" sz="2400" dirty="0"/>
              <a:t>Delay of AND gate is 6.22 ns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21BE8244-2AB6-4732-9C10-7D5ED8CF6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0542C22-117D-47BD-92BB-4123466AC261}"/>
              </a:ext>
            </a:extLst>
          </p:cNvPr>
          <p:cNvSpPr txBox="1"/>
          <p:nvPr/>
        </p:nvSpPr>
        <p:spPr>
          <a:xfrm>
            <a:off x="646111" y="4529708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Fig. 37. Assigning the pins in I/O Editor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4E23887-45AE-46E7-90C2-70C3F600FAED}"/>
              </a:ext>
            </a:extLst>
          </p:cNvPr>
          <p:cNvGrpSpPr/>
          <p:nvPr/>
        </p:nvGrpSpPr>
        <p:grpSpPr>
          <a:xfrm>
            <a:off x="646111" y="5046787"/>
            <a:ext cx="5943600" cy="783246"/>
            <a:chOff x="615116" y="4970587"/>
            <a:chExt cx="5943600" cy="78324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264F467-F2B9-4618-AEE0-78C398189A64}"/>
                </a:ext>
              </a:extLst>
            </p:cNvPr>
            <p:cNvGrpSpPr/>
            <p:nvPr/>
          </p:nvGrpSpPr>
          <p:grpSpPr>
            <a:xfrm>
              <a:off x="615116" y="4974005"/>
              <a:ext cx="5943600" cy="779828"/>
              <a:chOff x="615116" y="4974005"/>
              <a:chExt cx="5943600" cy="779828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986A1BA4-C37D-4531-8B7A-8BCDA27D9B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-1" t="3172" r="1460" b="9719"/>
              <a:stretch/>
            </p:blipFill>
            <p:spPr>
              <a:xfrm>
                <a:off x="2158478" y="4974005"/>
                <a:ext cx="2918865" cy="472440"/>
              </a:xfrm>
              <a:prstGeom prst="rect">
                <a:avLst/>
              </a:prstGeom>
            </p:spPr>
          </p:pic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E2A49418-C9D1-4792-A61B-504400CC6E45}"/>
                  </a:ext>
                </a:extLst>
              </p:cNvPr>
              <p:cNvGrpSpPr/>
              <p:nvPr/>
            </p:nvGrpSpPr>
            <p:grpSpPr>
              <a:xfrm>
                <a:off x="615116" y="4980112"/>
                <a:ext cx="5943600" cy="773721"/>
                <a:chOff x="646111" y="4970587"/>
                <a:chExt cx="5943600" cy="773721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0984594C-E95D-429F-AE92-B9D395DB0384}"/>
                    </a:ext>
                  </a:extLst>
                </p:cNvPr>
                <p:cNvGrpSpPr/>
                <p:nvPr/>
              </p:nvGrpSpPr>
              <p:grpSpPr>
                <a:xfrm>
                  <a:off x="646111" y="4970587"/>
                  <a:ext cx="5943600" cy="773721"/>
                  <a:chOff x="646111" y="4970587"/>
                  <a:chExt cx="5943600" cy="773721"/>
                </a:xfrm>
              </p:grpSpPr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91B7C08D-4409-4308-910A-54E46F96F608}"/>
                      </a:ext>
                    </a:extLst>
                  </p:cNvPr>
                  <p:cNvSpPr/>
                  <p:nvPr/>
                </p:nvSpPr>
                <p:spPr>
                  <a:xfrm>
                    <a:off x="2248754" y="4970587"/>
                    <a:ext cx="442059" cy="496722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B20AC15C-D4C4-412C-A551-96966595E417}"/>
                      </a:ext>
                    </a:extLst>
                  </p:cNvPr>
                  <p:cNvSpPr txBox="1"/>
                  <p:nvPr/>
                </p:nvSpPr>
                <p:spPr>
                  <a:xfrm>
                    <a:off x="646111" y="5467309"/>
                    <a:ext cx="59436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/>
                      <a:t>Fig. 38. Assigning the pins in I/O Editor</a:t>
                    </a:r>
                  </a:p>
                </p:txBody>
              </p:sp>
            </p:grp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A2BFEDA-30EB-49A0-A60E-6475198AB198}"/>
                    </a:ext>
                  </a:extLst>
                </p:cNvPr>
                <p:cNvSpPr txBox="1"/>
                <p:nvPr/>
              </p:nvSpPr>
              <p:spPr>
                <a:xfrm>
                  <a:off x="1858812" y="5055534"/>
                  <a:ext cx="38726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0000"/>
                      </a:solidFill>
                    </a:rPr>
                    <a:t>72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441DBB7-FB9C-47BF-9760-0A8A5BCD6936}"/>
                    </a:ext>
                  </a:extLst>
                </p:cNvPr>
                <p:cNvSpPr txBox="1"/>
                <p:nvPr/>
              </p:nvSpPr>
              <p:spPr>
                <a:xfrm>
                  <a:off x="5130384" y="5029539"/>
                  <a:ext cx="38726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0000"/>
                      </a:solidFill>
                    </a:rPr>
                    <a:t>74</a:t>
                  </a: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D31A3C6-F227-4FEE-BA68-430443CA76B7}"/>
                </a:ext>
              </a:extLst>
            </p:cNvPr>
            <p:cNvSpPr/>
            <p:nvPr/>
          </p:nvSpPr>
          <p:spPr>
            <a:xfrm>
              <a:off x="4632609" y="4970587"/>
              <a:ext cx="442059" cy="49672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CA9FDAE0-FC5D-4DE7-BBCA-ACB22EAD35F2}"/>
              </a:ext>
            </a:extLst>
          </p:cNvPr>
          <p:cNvSpPr/>
          <p:nvPr/>
        </p:nvSpPr>
        <p:spPr>
          <a:xfrm>
            <a:off x="3155368" y="3539986"/>
            <a:ext cx="800682" cy="3877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B77DF3-7EFE-452D-9A33-18B5BF50FA24}"/>
              </a:ext>
            </a:extLst>
          </p:cNvPr>
          <p:cNvSpPr txBox="1"/>
          <p:nvPr/>
        </p:nvSpPr>
        <p:spPr>
          <a:xfrm>
            <a:off x="3956050" y="3539986"/>
            <a:ext cx="387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71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D76FD4-0289-4DF2-8C4C-2C3FC3A0BCF0}"/>
              </a:ext>
            </a:extLst>
          </p:cNvPr>
          <p:cNvSpPr/>
          <p:nvPr/>
        </p:nvSpPr>
        <p:spPr>
          <a:xfrm>
            <a:off x="4464620" y="3719513"/>
            <a:ext cx="764605" cy="2333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D2E413-7167-4144-8FE8-FE876A41E974}"/>
              </a:ext>
            </a:extLst>
          </p:cNvPr>
          <p:cNvSpPr txBox="1"/>
          <p:nvPr/>
        </p:nvSpPr>
        <p:spPr>
          <a:xfrm>
            <a:off x="4653288" y="3475531"/>
            <a:ext cx="387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75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3C292CF-40CD-4C20-ADFF-2F1AED9F588C}"/>
              </a:ext>
            </a:extLst>
          </p:cNvPr>
          <p:cNvSpPr/>
          <p:nvPr/>
        </p:nvSpPr>
        <p:spPr>
          <a:xfrm>
            <a:off x="1030703" y="2932278"/>
            <a:ext cx="985422" cy="2268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E2FC8F-D69C-44C9-854F-CDBE5164D8F2}"/>
              </a:ext>
            </a:extLst>
          </p:cNvPr>
          <p:cNvSpPr txBox="1"/>
          <p:nvPr/>
        </p:nvSpPr>
        <p:spPr>
          <a:xfrm>
            <a:off x="1628858" y="3125277"/>
            <a:ext cx="387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73</a:t>
            </a:r>
          </a:p>
        </p:txBody>
      </p:sp>
    </p:spTree>
    <p:extLst>
      <p:ext uri="{BB962C8B-B14F-4D97-AF65-F5344CB8AC3E}">
        <p14:creationId xmlns:p14="http://schemas.microsoft.com/office/powerpoint/2010/main" val="380226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23 Generate Bitstream and Run Program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6457" y="1375351"/>
            <a:ext cx="5281919" cy="4815914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 startAt="76"/>
            </a:pPr>
            <a:r>
              <a:rPr lang="en-US" sz="2400" dirty="0"/>
              <a:t>Double-click </a:t>
            </a:r>
            <a:r>
              <a:rPr lang="en-US" sz="2400" b="1" dirty="0"/>
              <a:t>Generate Bitstream</a:t>
            </a:r>
          </a:p>
          <a:p>
            <a:pPr marL="914400" lvl="1" indent="-227013">
              <a:buFont typeface="Arial" panose="020B0604020202020204" pitchFamily="34" charset="0"/>
              <a:buChar char="•"/>
            </a:pPr>
            <a:r>
              <a:rPr lang="en-US" sz="2400" dirty="0"/>
              <a:t>If successful, a green check will appear</a:t>
            </a:r>
          </a:p>
          <a:p>
            <a:pPr marL="457200" indent="-457200">
              <a:buFont typeface="+mj-lt"/>
              <a:buAutoNum type="arabicPeriod" startAt="76"/>
            </a:pPr>
            <a:r>
              <a:rPr lang="en-US" sz="2400" dirty="0"/>
              <a:t>Connect the testing circuit to FPGA</a:t>
            </a:r>
          </a:p>
          <a:p>
            <a:pPr marL="457200" indent="-457200">
              <a:buFont typeface="+mj-lt"/>
              <a:buAutoNum type="arabicPeriod" startAt="76"/>
            </a:pPr>
            <a:r>
              <a:rPr lang="en-US" sz="2400" dirty="0"/>
              <a:t>Double-click on </a:t>
            </a:r>
            <a:r>
              <a:rPr lang="en-US" sz="2400" b="1" dirty="0"/>
              <a:t>Run PROGRAM Action </a:t>
            </a:r>
            <a:r>
              <a:rPr lang="en-US" sz="2400" dirty="0"/>
              <a:t>to load the design into the FPGA</a:t>
            </a:r>
          </a:p>
          <a:p>
            <a:pPr marL="914400" lvl="1" indent="-230188">
              <a:buFont typeface="Arial" panose="020B0604020202020204" pitchFamily="34" charset="0"/>
              <a:buChar char="•"/>
            </a:pPr>
            <a:r>
              <a:rPr lang="en-US" sz="2000" dirty="0"/>
              <a:t>It is completed once the green check appears</a:t>
            </a:r>
          </a:p>
          <a:p>
            <a:pPr marL="740664" indent="-228600"/>
            <a:endParaRPr lang="en-US" sz="2400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F37376A-B6CF-4D67-A95B-E307E3DFD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ABB243BB-AEEE-4103-AC50-4BD78A693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115734"/>
              </p:ext>
            </p:extLst>
          </p:nvPr>
        </p:nvGraphicFramePr>
        <p:xfrm>
          <a:off x="1644545" y="2232786"/>
          <a:ext cx="3084015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2204">
                  <a:extLst>
                    <a:ext uri="{9D8B030D-6E8A-4147-A177-3AD203B41FA5}">
                      <a16:colId xmlns:a16="http://schemas.microsoft.com/office/drawing/2014/main" val="1219595922"/>
                    </a:ext>
                  </a:extLst>
                </a:gridCol>
                <a:gridCol w="1110061">
                  <a:extLst>
                    <a:ext uri="{9D8B030D-6E8A-4147-A177-3AD203B41FA5}">
                      <a16:colId xmlns:a16="http://schemas.microsoft.com/office/drawing/2014/main" val="4014659534"/>
                    </a:ext>
                  </a:extLst>
                </a:gridCol>
                <a:gridCol w="981750">
                  <a:extLst>
                    <a:ext uri="{9D8B030D-6E8A-4147-A177-3AD203B41FA5}">
                      <a16:colId xmlns:a16="http://schemas.microsoft.com/office/drawing/2014/main" val="1757331793"/>
                    </a:ext>
                  </a:extLst>
                </a:gridCol>
              </a:tblGrid>
              <a:tr h="23103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AND gate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Components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Pin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894579"/>
                  </a:ext>
                </a:extLst>
              </a:tr>
              <a:tr h="23103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Switch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456844"/>
                  </a:ext>
                </a:extLst>
              </a:tr>
              <a:tr h="23103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Switch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627768"/>
                  </a:ext>
                </a:extLst>
              </a:tr>
              <a:tr h="23103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75208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A9DAC49-A9F2-406A-AFC1-9A3A603AFFCF}"/>
              </a:ext>
            </a:extLst>
          </p:cNvPr>
          <p:cNvSpPr txBox="1"/>
          <p:nvPr/>
        </p:nvSpPr>
        <p:spPr>
          <a:xfrm>
            <a:off x="1245075" y="1762501"/>
            <a:ext cx="3685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Table 4. Corresponding connection between the AND gate and the FPGA pins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6D3DFF8-1BE9-4C81-A610-0F28CA0EACF4}"/>
              </a:ext>
            </a:extLst>
          </p:cNvPr>
          <p:cNvGrpSpPr/>
          <p:nvPr/>
        </p:nvGrpSpPr>
        <p:grpSpPr>
          <a:xfrm>
            <a:off x="1051442" y="4136073"/>
            <a:ext cx="4605440" cy="1023053"/>
            <a:chOff x="1051442" y="4272806"/>
            <a:chExt cx="4605440" cy="102305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AC98ACE-BB65-412B-95FC-6F3EF55B3FEC}"/>
                </a:ext>
              </a:extLst>
            </p:cNvPr>
            <p:cNvGrpSpPr/>
            <p:nvPr/>
          </p:nvGrpSpPr>
          <p:grpSpPr>
            <a:xfrm>
              <a:off x="1052290" y="4272806"/>
              <a:ext cx="4604592" cy="1023053"/>
              <a:chOff x="3187552" y="5102274"/>
              <a:chExt cx="4604592" cy="1023053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6852C20E-2FB9-45BE-B9A1-B9A8F6DCA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15689"/>
              <a:stretch/>
            </p:blipFill>
            <p:spPr>
              <a:xfrm>
                <a:off x="3624261" y="5102274"/>
                <a:ext cx="4167883" cy="704850"/>
              </a:xfrm>
              <a:prstGeom prst="rect">
                <a:avLst/>
              </a:prstGeom>
            </p:spPr>
          </p:pic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D781ABCA-FE6E-4AA9-934D-EF1509F09DFD}"/>
                  </a:ext>
                </a:extLst>
              </p:cNvPr>
              <p:cNvGrpSpPr/>
              <p:nvPr/>
            </p:nvGrpSpPr>
            <p:grpSpPr>
              <a:xfrm>
                <a:off x="3187552" y="5538482"/>
                <a:ext cx="4066641" cy="586845"/>
                <a:chOff x="2687732" y="3191209"/>
                <a:chExt cx="4066641" cy="586845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70E49914-D06F-4A1A-9A2F-9FA0C1241B8D}"/>
                    </a:ext>
                  </a:extLst>
                </p:cNvPr>
                <p:cNvGrpSpPr/>
                <p:nvPr/>
              </p:nvGrpSpPr>
              <p:grpSpPr>
                <a:xfrm>
                  <a:off x="3091105" y="3234377"/>
                  <a:ext cx="3663268" cy="543677"/>
                  <a:chOff x="2906955" y="2720027"/>
                  <a:chExt cx="3663268" cy="543677"/>
                </a:xfrm>
              </p:grpSpPr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D218E8B0-982E-4866-AC37-39638B552EFB}"/>
                      </a:ext>
                    </a:extLst>
                  </p:cNvPr>
                  <p:cNvSpPr/>
                  <p:nvPr/>
                </p:nvSpPr>
                <p:spPr>
                  <a:xfrm>
                    <a:off x="2906955" y="2720027"/>
                    <a:ext cx="3000375" cy="221443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6496EF7D-3D61-4C63-8575-ADCCC2D078BE}"/>
                      </a:ext>
                    </a:extLst>
                  </p:cNvPr>
                  <p:cNvSpPr txBox="1"/>
                  <p:nvPr/>
                </p:nvSpPr>
                <p:spPr>
                  <a:xfrm>
                    <a:off x="3349331" y="2988815"/>
                    <a:ext cx="3220892" cy="2748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/>
                      <a:t>Fig. 40. Loading the design into FPGA</a:t>
                    </a:r>
                  </a:p>
                </p:txBody>
              </p:sp>
            </p:grp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DDB54CD-6F92-4381-97A7-5184E7976F40}"/>
                    </a:ext>
                  </a:extLst>
                </p:cNvPr>
                <p:cNvSpPr txBox="1"/>
                <p:nvPr/>
              </p:nvSpPr>
              <p:spPr>
                <a:xfrm>
                  <a:off x="2687732" y="3191209"/>
                  <a:ext cx="38726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0000"/>
                      </a:solidFill>
                    </a:rPr>
                    <a:t>78</a:t>
                  </a:r>
                </a:p>
              </p:txBody>
            </p:sp>
          </p:grp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20ACC4D-E7FB-44FB-8F78-F0E0827110E1}"/>
                </a:ext>
              </a:extLst>
            </p:cNvPr>
            <p:cNvSpPr/>
            <p:nvPr/>
          </p:nvSpPr>
          <p:spPr>
            <a:xfrm>
              <a:off x="1454815" y="4427165"/>
              <a:ext cx="3000375" cy="22144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C25D7E9-6734-4CB7-9238-E420E3AD91E1}"/>
                </a:ext>
              </a:extLst>
            </p:cNvPr>
            <p:cNvSpPr txBox="1"/>
            <p:nvPr/>
          </p:nvSpPr>
          <p:spPr>
            <a:xfrm>
              <a:off x="1051442" y="4383997"/>
              <a:ext cx="387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76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0466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>
            <a:normAutofit/>
          </a:bodyPr>
          <a:lstStyle/>
          <a:p>
            <a:r>
              <a:rPr lang="en-US" dirty="0"/>
              <a:t>Step 25 Check Results in Physical Circuit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858FF2EC-C434-4764-B13D-35487D574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CC574C-A926-4DE1-8225-14DA30D2EE89}"/>
              </a:ext>
            </a:extLst>
          </p:cNvPr>
          <p:cNvSpPr txBox="1"/>
          <p:nvPr/>
        </p:nvSpPr>
        <p:spPr>
          <a:xfrm>
            <a:off x="2601213" y="5540707"/>
            <a:ext cx="6192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Fig. 41. Running the AND gate on the FPGA with the testing circuit where inputs are both high</a:t>
            </a:r>
          </a:p>
        </p:txBody>
      </p:sp>
      <p:pic>
        <p:nvPicPr>
          <p:cNvPr id="19" name="Picture 18" descr="A circuit board&#10;&#10;Description automatically generated">
            <a:extLst>
              <a:ext uri="{FF2B5EF4-FFF2-40B4-BE49-F238E27FC236}">
                <a16:creationId xmlns:a16="http://schemas.microsoft.com/office/drawing/2014/main" id="{72501359-B50A-43DD-BB53-B062B68314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" t="2898" b="17267"/>
          <a:stretch/>
        </p:blipFill>
        <p:spPr>
          <a:xfrm>
            <a:off x="2601213" y="1506237"/>
            <a:ext cx="6192465" cy="384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6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Example Of Setup Time Required</a:t>
            </a:r>
          </a:p>
        </p:txBody>
      </p: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6B7A3B04-C382-4B65-BA39-0E669B7C2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3">
                <a:extLst>
                  <a:ext uri="{FF2B5EF4-FFF2-40B4-BE49-F238E27FC236}">
                    <a16:creationId xmlns:a16="http://schemas.microsoft.com/office/drawing/2014/main" id="{33CBF205-208D-49EF-A6AE-6A0BB8F034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6111" y="1317293"/>
                <a:ext cx="5778895" cy="1655623"/>
              </a:xfrm>
              <a:prstGeom prst="rect">
                <a:avLst/>
              </a:prstGeom>
            </p:spPr>
            <p:txBody>
              <a:bodyPr vert="horz" lIns="45720" tIns="45720" rIns="45720" bIns="45720" rtlCol="0">
                <a:no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Tw Cen MT" panose="020B0602020104020603" pitchFamily="34" charset="0"/>
                  <a:buChar char=" 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6517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480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7724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0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60704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16152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3624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7013" indent="-227013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Example: 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687388" lvl="1" indent="-227013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Resolution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1024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768</m:t>
                    </m:r>
                  </m:oMath>
                </a14:m>
                <a:endParaRPr lang="en-US" sz="2400" dirty="0"/>
              </a:p>
              <a:p>
                <a:pPr marL="687388" lvl="1" indent="-227013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Pixel bit width = 24 bits</a:t>
                </a:r>
              </a:p>
              <a:p>
                <a:pPr marL="687388" lvl="1" indent="-227013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Number of frames per second = 30 FPS</a:t>
                </a:r>
              </a:p>
            </p:txBody>
          </p:sp>
        </mc:Choice>
        <mc:Fallback xmlns="">
          <p:sp>
            <p:nvSpPr>
              <p:cNvPr id="19" name="Content Placeholder 3">
                <a:extLst>
                  <a:ext uri="{FF2B5EF4-FFF2-40B4-BE49-F238E27FC236}">
                    <a16:creationId xmlns:a16="http://schemas.microsoft.com/office/drawing/2014/main" id="{33CBF205-208D-49EF-A6AE-6A0BB8F03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1" y="1317293"/>
                <a:ext cx="5778895" cy="1655623"/>
              </a:xfrm>
              <a:prstGeom prst="rect">
                <a:avLst/>
              </a:prstGeom>
              <a:blipFill>
                <a:blip r:embed="rId3"/>
                <a:stretch>
                  <a:fillRect l="-2215" t="-5147" r="-105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C8BAD1A1-9AB1-4691-8CF9-177A3F3128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0878790"/>
                  </p:ext>
                </p:extLst>
              </p:nvPr>
            </p:nvGraphicFramePr>
            <p:xfrm>
              <a:off x="7004070" y="1574829"/>
              <a:ext cx="4584306" cy="395206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80697">
                      <a:extLst>
                        <a:ext uri="{9D8B030D-6E8A-4147-A177-3AD203B41FA5}">
                          <a16:colId xmlns:a16="http://schemas.microsoft.com/office/drawing/2014/main" val="3366669520"/>
                        </a:ext>
                      </a:extLst>
                    </a:gridCol>
                    <a:gridCol w="3603609">
                      <a:extLst>
                        <a:ext uri="{9D8B030D-6E8A-4147-A177-3AD203B41FA5}">
                          <a16:colId xmlns:a16="http://schemas.microsoft.com/office/drawing/2014/main" val="3390350853"/>
                        </a:ext>
                      </a:extLst>
                    </a:gridCol>
                  </a:tblGrid>
                  <a:tr h="66620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𝑏𝑖𝑡𝑠</m:t>
                                    </m:r>
                                  </m:num>
                                  <m:den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𝑝𝑖𝑥𝑒𝑙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227013" algn="l"/>
                            </a:tabLst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=1024×768×24×30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49307938"/>
                      </a:ext>
                    </a:extLst>
                  </a:tr>
                  <a:tr h="666209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≈</m:t>
                                </m:r>
                                <m:sSup>
                                  <m:sSup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i="1" dirty="0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30</m:t>
                                    </m:r>
                                  </m:sup>
                                </m:sSup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=1 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𝐺𝑏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2611744"/>
                      </a:ext>
                    </a:extLst>
                  </a:tr>
                  <a:tr h="66620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227013" algn="l"/>
                            </a:tabLst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sz="2000" smtClean="0">
                                            <a:latin typeface="Cambria Math" panose="02040503050406030204" pitchFamily="18" charset="0"/>
                                          </a:rPr>
                                          <m:t>30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−29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b="0" dirty="0"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96169732"/>
                      </a:ext>
                    </a:extLst>
                  </a:tr>
                  <a:tr h="892919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227013" algn="l"/>
                            </a:tabLst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=93.13 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𝑛𝑠</m:t>
                                </m:r>
                              </m:oMath>
                            </m:oMathPara>
                          </a14:m>
                          <a:endParaRPr lang="en-US" sz="2000" b="0" dirty="0"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69690278"/>
                      </a:ext>
                    </a:extLst>
                  </a:tr>
                  <a:tr h="39872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2000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227013" algn="l"/>
                            </a:tabLst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=11.64 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𝑛𝑠</m:t>
                                </m:r>
                              </m:oMath>
                            </m:oMathPara>
                          </a14:m>
                          <a:endParaRPr lang="en-US" sz="2000" b="0" dirty="0"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471141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C8BAD1A1-9AB1-4691-8CF9-177A3F3128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0878790"/>
                  </p:ext>
                </p:extLst>
              </p:nvPr>
            </p:nvGraphicFramePr>
            <p:xfrm>
              <a:off x="7004070" y="1574829"/>
              <a:ext cx="4584306" cy="395206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80697">
                      <a:extLst>
                        <a:ext uri="{9D8B030D-6E8A-4147-A177-3AD203B41FA5}">
                          <a16:colId xmlns:a16="http://schemas.microsoft.com/office/drawing/2014/main" val="3366669520"/>
                        </a:ext>
                      </a:extLst>
                    </a:gridCol>
                    <a:gridCol w="3603609">
                      <a:extLst>
                        <a:ext uri="{9D8B030D-6E8A-4147-A177-3AD203B41FA5}">
                          <a16:colId xmlns:a16="http://schemas.microsoft.com/office/drawing/2014/main" val="3390350853"/>
                        </a:ext>
                      </a:extLst>
                    </a:gridCol>
                  </a:tblGrid>
                  <a:tr h="7214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367702" b="-4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7196" b="-4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9307938"/>
                      </a:ext>
                    </a:extLst>
                  </a:tr>
                  <a:tr h="1009333">
                    <a:tc>
                      <a:txBody>
                        <a:bodyPr/>
                        <a:lstStyle/>
                        <a:p>
                          <a:pPr/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7196" t="-71084" b="-2198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2611744"/>
                      </a:ext>
                    </a:extLst>
                  </a:tr>
                  <a:tr h="6662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58182" r="-367702" b="-23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7196" t="-258182" b="-23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6169732"/>
                      </a:ext>
                    </a:extLst>
                  </a:tr>
                  <a:tr h="892919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7196" t="-269863" b="-746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9690278"/>
                      </a:ext>
                    </a:extLst>
                  </a:tr>
                  <a:tr h="66211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495413" r="-3677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7196" t="-4954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71141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84FC8744-D1DE-453D-B27D-79EAB3EA61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10396" y="4097514"/>
                <a:ext cx="4137935" cy="921378"/>
              </a:xfrm>
              <a:prstGeom prst="rect">
                <a:avLst/>
              </a:prstGeom>
            </p:spPr>
            <p:txBody>
              <a:bodyPr vert="horz" lIns="45720" tIns="45720" rIns="45720" bIns="45720" rtlCol="0">
                <a:no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Tw Cen MT" panose="020B0602020104020603" pitchFamily="34" charset="0"/>
                  <a:buChar char=" 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6517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480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7724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0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60704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16152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3624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Hence, the setup time for a pixel to be displayed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11.64 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𝑛𝑠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84FC8744-D1DE-453D-B27D-79EAB3EA6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396" y="4097514"/>
                <a:ext cx="4137935" cy="921378"/>
              </a:xfrm>
              <a:prstGeom prst="rect">
                <a:avLst/>
              </a:prstGeom>
              <a:blipFill>
                <a:blip r:embed="rId5"/>
                <a:stretch>
                  <a:fillRect l="-3392" t="-9272" r="-2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3828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66E6B-23E7-4CC0-9171-73B4F78CD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828" y="2679192"/>
            <a:ext cx="9720072" cy="1499616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FBE55BF-F943-465B-BC51-9334A521A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76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Industrial Standard</a:t>
            </a:r>
          </a:p>
        </p:txBody>
      </p: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6B7A3B04-C382-4B65-BA39-0E669B7C2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33CBF205-208D-49EF-A6AE-6A0BB8F03412}"/>
              </a:ext>
            </a:extLst>
          </p:cNvPr>
          <p:cNvSpPr txBox="1">
            <a:spLocks/>
          </p:cNvSpPr>
          <p:nvPr/>
        </p:nvSpPr>
        <p:spPr>
          <a:xfrm>
            <a:off x="646111" y="1317293"/>
            <a:ext cx="10899778" cy="3487567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2400" dirty="0"/>
              <a:t>Video Streaming</a:t>
            </a:r>
          </a:p>
          <a:p>
            <a:pPr marL="687388" lvl="1" indent="-227013">
              <a:buFont typeface="Arial" panose="020B0604020202020204" pitchFamily="34" charset="0"/>
              <a:buChar char="•"/>
            </a:pPr>
            <a:r>
              <a:rPr lang="en-US" sz="2400" dirty="0"/>
              <a:t>1080p: 1920 x 1080</a:t>
            </a:r>
          </a:p>
          <a:p>
            <a:pPr marL="687388" lvl="1" indent="-227013">
              <a:buFont typeface="Arial" panose="020B0604020202020204" pitchFamily="34" charset="0"/>
              <a:buChar char="•"/>
            </a:pPr>
            <a:r>
              <a:rPr lang="en-US" sz="2400" dirty="0"/>
              <a:t>720p: 720 x 1080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2400" dirty="0"/>
              <a:t>Video Graphics Array (VGA)</a:t>
            </a:r>
          </a:p>
          <a:p>
            <a:pPr marL="692150" lvl="1" indent="-227013">
              <a:buFont typeface="Arial" panose="020B0604020202020204" pitchFamily="34" charset="0"/>
              <a:buChar char="•"/>
            </a:pPr>
            <a:r>
              <a:rPr lang="en-US" sz="2400" dirty="0"/>
              <a:t>VGA: 640 x 480</a:t>
            </a:r>
          </a:p>
          <a:p>
            <a:pPr marL="692150" lvl="1" indent="-227013">
              <a:buFont typeface="Arial" panose="020B0604020202020204" pitchFamily="34" charset="0"/>
              <a:buChar char="•"/>
            </a:pPr>
            <a:r>
              <a:rPr lang="en-US" sz="2400" dirty="0"/>
              <a:t>UXGA: 1600 x 1200</a:t>
            </a:r>
          </a:p>
          <a:p>
            <a:pPr marL="692150" lvl="1" indent="-227013">
              <a:buFont typeface="Arial" panose="020B0604020202020204" pitchFamily="34" charset="0"/>
              <a:buChar char="•"/>
            </a:pPr>
            <a:r>
              <a:rPr lang="en-US" sz="2400" dirty="0"/>
              <a:t>SXGA: 1280 x 1024</a:t>
            </a:r>
          </a:p>
          <a:p>
            <a:pPr marL="692150" lvl="1" indent="-227013">
              <a:buFont typeface="Arial" panose="020B0604020202020204" pitchFamily="34" charset="0"/>
              <a:buChar char="•"/>
            </a:pPr>
            <a:r>
              <a:rPr lang="en-US" sz="2400" dirty="0"/>
              <a:t>SVGA: 800 x 600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8BA41B-B975-4D1A-B2B0-6FA9E0130D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53"/>
          <a:stretch/>
        </p:blipFill>
        <p:spPr>
          <a:xfrm>
            <a:off x="5702547" y="1543738"/>
            <a:ext cx="5843342" cy="4483410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4E8A2DD4-766D-4D35-87C5-2B114260D7A8}"/>
              </a:ext>
            </a:extLst>
          </p:cNvPr>
          <p:cNvSpPr/>
          <p:nvPr/>
        </p:nvSpPr>
        <p:spPr>
          <a:xfrm>
            <a:off x="4065594" y="3191199"/>
            <a:ext cx="149652" cy="1264688"/>
          </a:xfrm>
          <a:prstGeom prst="rightBrac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75CF5C-B18D-4510-A491-7B0BA179FDDE}"/>
              </a:ext>
            </a:extLst>
          </p:cNvPr>
          <p:cNvSpPr txBox="1"/>
          <p:nvPr/>
        </p:nvSpPr>
        <p:spPr>
          <a:xfrm>
            <a:off x="4257733" y="3477831"/>
            <a:ext cx="1386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OV2640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FED3CC-6E62-4934-B3FC-0C9966B8BA9E}"/>
              </a:ext>
            </a:extLst>
          </p:cNvPr>
          <p:cNvSpPr txBox="1"/>
          <p:nvPr/>
        </p:nvSpPr>
        <p:spPr>
          <a:xfrm>
            <a:off x="6358572" y="1230547"/>
            <a:ext cx="4378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Table 1. List of standards and their resolutions</a:t>
            </a:r>
          </a:p>
        </p:txBody>
      </p:sp>
    </p:spTree>
    <p:extLst>
      <p:ext uri="{BB962C8B-B14F-4D97-AF65-F5344CB8AC3E}">
        <p14:creationId xmlns:p14="http://schemas.microsoft.com/office/powerpoint/2010/main" val="292852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B394A490-D2B2-475D-8472-3D9A0B61FCC3}"/>
              </a:ext>
            </a:extLst>
          </p:cNvPr>
          <p:cNvGrpSpPr/>
          <p:nvPr/>
        </p:nvGrpSpPr>
        <p:grpSpPr>
          <a:xfrm>
            <a:off x="542566" y="3076013"/>
            <a:ext cx="6093828" cy="3380022"/>
            <a:chOff x="542566" y="3076013"/>
            <a:chExt cx="6093828" cy="338002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A20341C-ECDB-4089-B9D1-17B864F8683E}"/>
                </a:ext>
              </a:extLst>
            </p:cNvPr>
            <p:cNvGrpSpPr/>
            <p:nvPr/>
          </p:nvGrpSpPr>
          <p:grpSpPr>
            <a:xfrm>
              <a:off x="542566" y="3076013"/>
              <a:ext cx="6093828" cy="3380022"/>
              <a:chOff x="542566" y="3076013"/>
              <a:chExt cx="6093828" cy="3380022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192F0B66-5893-458A-889A-7F6AEBA4057C}"/>
                  </a:ext>
                </a:extLst>
              </p:cNvPr>
              <p:cNvGrpSpPr/>
              <p:nvPr/>
            </p:nvGrpSpPr>
            <p:grpSpPr>
              <a:xfrm>
                <a:off x="542566" y="3076013"/>
                <a:ext cx="6093828" cy="3380022"/>
                <a:chOff x="150503" y="2584646"/>
                <a:chExt cx="6093828" cy="3380022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A3C09B63-4E53-4167-939B-3854AE464602}"/>
                    </a:ext>
                  </a:extLst>
                </p:cNvPr>
                <p:cNvGrpSpPr/>
                <p:nvPr/>
              </p:nvGrpSpPr>
              <p:grpSpPr>
                <a:xfrm>
                  <a:off x="150503" y="2584646"/>
                  <a:ext cx="6093828" cy="3380022"/>
                  <a:chOff x="150503" y="2584646"/>
                  <a:chExt cx="6093828" cy="3380022"/>
                </a:xfrm>
              </p:grpSpPr>
              <p:pic>
                <p:nvPicPr>
                  <p:cNvPr id="33" name="Picture 32">
                    <a:extLst>
                      <a:ext uri="{FF2B5EF4-FFF2-40B4-BE49-F238E27FC236}">
                        <a16:creationId xmlns:a16="http://schemas.microsoft.com/office/drawing/2014/main" id="{99C1731A-22B2-4C13-B30D-AFE597031C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846256" y="2793554"/>
                    <a:ext cx="4839608" cy="3171114"/>
                  </a:xfrm>
                  <a:prstGeom prst="rect">
                    <a:avLst/>
                  </a:prstGeom>
                </p:spPr>
              </p:pic>
              <p:grpSp>
                <p:nvGrpSpPr>
                  <p:cNvPr id="5" name="Group 4">
                    <a:extLst>
                      <a:ext uri="{FF2B5EF4-FFF2-40B4-BE49-F238E27FC236}">
                        <a16:creationId xmlns:a16="http://schemas.microsoft.com/office/drawing/2014/main" id="{89E44453-4CB0-4C76-9118-057A0E058BCC}"/>
                      </a:ext>
                    </a:extLst>
                  </p:cNvPr>
                  <p:cNvGrpSpPr/>
                  <p:nvPr/>
                </p:nvGrpSpPr>
                <p:grpSpPr>
                  <a:xfrm>
                    <a:off x="150503" y="2584646"/>
                    <a:ext cx="6093828" cy="3246145"/>
                    <a:chOff x="44250" y="1261749"/>
                    <a:chExt cx="6093828" cy="3246145"/>
                  </a:xfrm>
                </p:grpSpPr>
                <p:grpSp>
                  <p:nvGrpSpPr>
                    <p:cNvPr id="3" name="Group 2">
                      <a:extLst>
                        <a:ext uri="{FF2B5EF4-FFF2-40B4-BE49-F238E27FC236}">
                          <a16:creationId xmlns:a16="http://schemas.microsoft.com/office/drawing/2014/main" id="{406703D9-D7CE-4331-82B2-109BA6B467B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4250" y="1261749"/>
                      <a:ext cx="6093828" cy="3246145"/>
                      <a:chOff x="1583395" y="1287702"/>
                      <a:chExt cx="6093828" cy="3246145"/>
                    </a:xfrm>
                  </p:grpSpPr>
                  <p:sp>
                    <p:nvSpPr>
                      <p:cNvPr id="6" name="TextBox 5">
                        <a:extLst>
                          <a:ext uri="{FF2B5EF4-FFF2-40B4-BE49-F238E27FC236}">
                            <a16:creationId xmlns:a16="http://schemas.microsoft.com/office/drawing/2014/main" id="{530377A2-8FB8-46A4-AE00-4ABFECFD891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44404" y="1287702"/>
                        <a:ext cx="85634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dirty="0"/>
                          <a:t>3.3 V</a:t>
                        </a:r>
                      </a:p>
                    </p:txBody>
                  </p:sp>
                  <p:sp>
                    <p:nvSpPr>
                      <p:cNvPr id="7" name="TextBox 6">
                        <a:extLst>
                          <a:ext uri="{FF2B5EF4-FFF2-40B4-BE49-F238E27FC236}">
                            <a16:creationId xmlns:a16="http://schemas.microsoft.com/office/drawing/2014/main" id="{ECB3F0FF-185C-4711-817C-BC45E6BE008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871886" y="3828814"/>
                        <a:ext cx="805337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dirty="0"/>
                          <a:t>325 </a:t>
                        </a:r>
                        <a:r>
                          <a:rPr lang="el-GR" dirty="0"/>
                          <a:t>Ω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3" name="TextBox 12">
                        <a:extLst>
                          <a:ext uri="{FF2B5EF4-FFF2-40B4-BE49-F238E27FC236}">
                            <a16:creationId xmlns:a16="http://schemas.microsoft.com/office/drawing/2014/main" id="{567B26A4-D95E-4ADD-89BB-B7C054A211A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98952" y="3367149"/>
                        <a:ext cx="1548152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400" dirty="0"/>
                          <a:t>FPGA</a:t>
                        </a:r>
                      </a:p>
                    </p:txBody>
                  </p:sp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78C41A3F-BE66-4DAB-86A3-DFD1618F394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47609" y="3736481"/>
                        <a:ext cx="805337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200" dirty="0"/>
                          <a:t>D6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5" name="TextBox 14">
                        <a:extLst>
                          <a:ext uri="{FF2B5EF4-FFF2-40B4-BE49-F238E27FC236}">
                            <a16:creationId xmlns:a16="http://schemas.microsoft.com/office/drawing/2014/main" id="{651A8C72-C446-4EE5-B4F9-8B603B7D792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3519" y="2253836"/>
                        <a:ext cx="805337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200" dirty="0"/>
                          <a:t>D7</a:t>
                        </a:r>
                        <a:endParaRPr lang="en-US" sz="1400" dirty="0"/>
                      </a:p>
                    </p:txBody>
                  </p:sp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id="{E18AF13E-ACB3-4CB0-AA8C-29BC9AD2F0D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81598" y="2777522"/>
                        <a:ext cx="54088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200" dirty="0"/>
                          <a:t>D8</a:t>
                        </a:r>
                      </a:p>
                    </p:txBody>
                  </p:sp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7F7C287E-1156-402C-94BE-BC9A8803694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83395" y="1882112"/>
                        <a:ext cx="863074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vert="horz"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dirty="0"/>
                          <a:t>825 </a:t>
                        </a:r>
                        <a:r>
                          <a:rPr lang="el-GR" dirty="0"/>
                          <a:t>Ω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D99A40B3-9C39-4508-B12D-BA9E4BBF261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83395" y="2712835"/>
                        <a:ext cx="863074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vert="horz"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dirty="0"/>
                          <a:t>825 </a:t>
                        </a:r>
                        <a:r>
                          <a:rPr lang="el-GR" dirty="0"/>
                          <a:t>Ω</a:t>
                        </a:r>
                        <a:endParaRPr lang="en-US" dirty="0"/>
                      </a:p>
                    </p:txBody>
                  </p:sp>
                  <p:sp>
                    <p:nvSpPr>
                      <p:cNvPr id="21" name="TextBox 20">
                        <a:extLst>
                          <a:ext uri="{FF2B5EF4-FFF2-40B4-BE49-F238E27FC236}">
                            <a16:creationId xmlns:a16="http://schemas.microsoft.com/office/drawing/2014/main" id="{87388302-5267-4A73-8A08-7903221ABA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277208" y="4256848"/>
                        <a:ext cx="437879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200" dirty="0"/>
                          <a:t>Fig. 4. Testing circuit to light a LED</a:t>
                        </a:r>
                      </a:p>
                    </p:txBody>
                  </p:sp>
                </p:grpSp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CC5DFF13-7920-4163-8ADC-92BA9C2A250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57234" y="1856159"/>
                      <a:ext cx="863074" cy="369332"/>
                    </a:xfrm>
                    <a:prstGeom prst="rect">
                      <a:avLst/>
                    </a:prstGeom>
                    <a:noFill/>
                  </p:spPr>
                  <p:txBody>
                    <a:bodyPr vert="horz" wrap="square" rtlCol="0">
                      <a:spAutoFit/>
                    </a:bodyPr>
                    <a:lstStyle/>
                    <a:p>
                      <a:pPr algn="ctr"/>
                      <a:r>
                        <a:rPr lang="en-US" dirty="0"/>
                        <a:t>825 </a:t>
                      </a:r>
                      <a:r>
                        <a:rPr lang="el-GR" dirty="0"/>
                        <a:t>Ω</a:t>
                      </a:r>
                      <a:endParaRPr lang="en-US" dirty="0"/>
                    </a:p>
                  </p:txBody>
                </p: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2E5683CE-187A-426F-8102-4D30BEC2262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51687" y="2682104"/>
                      <a:ext cx="863074" cy="369332"/>
                    </a:xfrm>
                    <a:prstGeom prst="rect">
                      <a:avLst/>
                    </a:prstGeom>
                    <a:noFill/>
                  </p:spPr>
                  <p:txBody>
                    <a:bodyPr vert="horz" wrap="square" rtlCol="0">
                      <a:spAutoFit/>
                    </a:bodyPr>
                    <a:lstStyle/>
                    <a:p>
                      <a:pPr algn="ctr"/>
                      <a:r>
                        <a:rPr lang="en-US" dirty="0"/>
                        <a:t>825 </a:t>
                      </a:r>
                      <a:r>
                        <a:rPr lang="el-GR" dirty="0"/>
                        <a:t>Ω</a:t>
                      </a:r>
                      <a:endParaRPr lang="en-US" dirty="0"/>
                    </a:p>
                  </p:txBody>
                </p:sp>
              </p:grpSp>
            </p:grp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97D76C1-973C-49B1-A6D7-3FCFF761C1A6}"/>
                    </a:ext>
                  </a:extLst>
                </p:cNvPr>
                <p:cNvSpPr txBox="1"/>
                <p:nvPr/>
              </p:nvSpPr>
              <p:spPr>
                <a:xfrm>
                  <a:off x="3266060" y="4065603"/>
                  <a:ext cx="80533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in1</a:t>
                  </a:r>
                  <a:endParaRPr lang="en-US" sz="1400" dirty="0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F557CE9-BCD0-492A-A889-091E217C9AC0}"/>
                    </a:ext>
                  </a:extLst>
                </p:cNvPr>
                <p:cNvSpPr txBox="1"/>
                <p:nvPr/>
              </p:nvSpPr>
              <p:spPr>
                <a:xfrm>
                  <a:off x="3266060" y="4369279"/>
                  <a:ext cx="80533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in2</a:t>
                  </a:r>
                  <a:endParaRPr lang="en-US" sz="1400" dirty="0"/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0C580F4-8411-4973-92E2-379C005DBFB7}"/>
                    </a:ext>
                  </a:extLst>
                </p:cNvPr>
                <p:cNvSpPr txBox="1"/>
                <p:nvPr/>
              </p:nvSpPr>
              <p:spPr>
                <a:xfrm>
                  <a:off x="3774722" y="4197313"/>
                  <a:ext cx="42542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out</a:t>
                  </a:r>
                  <a:endParaRPr lang="en-US" dirty="0"/>
                </a:p>
              </p:txBody>
            </p:sp>
          </p:grp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2589C81-42C4-4A1A-95DE-BAAA276C640D}"/>
                  </a:ext>
                </a:extLst>
              </p:cNvPr>
              <p:cNvSpPr txBox="1"/>
              <p:nvPr/>
            </p:nvSpPr>
            <p:spPr>
              <a:xfrm>
                <a:off x="4970830" y="4517450"/>
                <a:ext cx="5535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4 mA</a:t>
                </a: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730D69AD-5375-4DB1-95C8-44FD06E0CA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09210" y="4773911"/>
                <a:ext cx="31579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DFA7708-DC8F-4177-B91D-1431CBC20CA1}"/>
                </a:ext>
              </a:extLst>
            </p:cNvPr>
            <p:cNvSpPr txBox="1"/>
            <p:nvPr/>
          </p:nvSpPr>
          <p:spPr>
            <a:xfrm>
              <a:off x="2799206" y="5239006"/>
              <a:ext cx="5535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4 mA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D2814403-2112-4FBD-9588-B17F20805B0E}"/>
                </a:ext>
              </a:extLst>
            </p:cNvPr>
            <p:cNvCxnSpPr>
              <a:cxnSpLocks/>
            </p:cNvCxnSpPr>
            <p:nvPr/>
          </p:nvCxnSpPr>
          <p:spPr>
            <a:xfrm>
              <a:off x="2937586" y="5495467"/>
              <a:ext cx="3157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D7E9206-58F6-44C8-9F56-D78CE6097DA9}"/>
                </a:ext>
              </a:extLst>
            </p:cNvPr>
            <p:cNvSpPr txBox="1"/>
            <p:nvPr/>
          </p:nvSpPr>
          <p:spPr>
            <a:xfrm>
              <a:off x="2917223" y="3969340"/>
              <a:ext cx="5535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4 mA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49B0FF1E-7C4D-4EB4-B8C7-BAD091D390F2}"/>
                </a:ext>
              </a:extLst>
            </p:cNvPr>
            <p:cNvCxnSpPr>
              <a:cxnSpLocks/>
            </p:cNvCxnSpPr>
            <p:nvPr/>
          </p:nvCxnSpPr>
          <p:spPr>
            <a:xfrm>
              <a:off x="3055603" y="4225801"/>
              <a:ext cx="3157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6B7A3B04-C382-4B65-BA39-0E669B7C2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51CEB4FD-5A32-498C-998D-CDE4EC11AD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0113" y="1378858"/>
            <a:ext cx="4300718" cy="1720017"/>
          </a:xfrm>
        </p:spPr>
        <p:txBody>
          <a:bodyPr>
            <a:normAutofit/>
          </a:bodyPr>
          <a:lstStyle/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2400" dirty="0"/>
              <a:t>Determine the setup time for a logical AND gate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2400" dirty="0"/>
              <a:t>Test: Run a “Hello World!” by implementing an AND gate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24A39F6-5F52-417F-ADF6-8A4F641BC42F}"/>
              </a:ext>
            </a:extLst>
          </p:cNvPr>
          <p:cNvGrpSpPr/>
          <p:nvPr/>
        </p:nvGrpSpPr>
        <p:grpSpPr>
          <a:xfrm>
            <a:off x="7121545" y="908056"/>
            <a:ext cx="4527889" cy="4414541"/>
            <a:chOff x="7038059" y="911815"/>
            <a:chExt cx="4527889" cy="441454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CCE53CD-46F9-4716-B1D7-2D8F6D9D8861}"/>
                </a:ext>
              </a:extLst>
            </p:cNvPr>
            <p:cNvGrpSpPr/>
            <p:nvPr/>
          </p:nvGrpSpPr>
          <p:grpSpPr>
            <a:xfrm>
              <a:off x="7038059" y="1385102"/>
              <a:ext cx="4527889" cy="3941254"/>
              <a:chOff x="6985752" y="964819"/>
              <a:chExt cx="4527889" cy="3941254"/>
            </a:xfrm>
          </p:grpSpPr>
          <p:pic>
            <p:nvPicPr>
              <p:cNvPr id="11" name="Picture 10" descr="A circuit board&#10;&#10;Description automatically generated">
                <a:extLst>
                  <a:ext uri="{FF2B5EF4-FFF2-40B4-BE49-F238E27FC236}">
                    <a16:creationId xmlns:a16="http://schemas.microsoft.com/office/drawing/2014/main" id="{4C75636A-521F-49A5-A6EC-703A79E1D1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630" t="8944" r="11767" b="6688"/>
              <a:stretch/>
            </p:blipFill>
            <p:spPr>
              <a:xfrm>
                <a:off x="6985752" y="964819"/>
                <a:ext cx="4527889" cy="3645017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8021E21-6997-46DF-BFF6-68B783A366E2}"/>
                  </a:ext>
                </a:extLst>
              </p:cNvPr>
              <p:cNvSpPr txBox="1"/>
              <p:nvPr/>
            </p:nvSpPr>
            <p:spPr>
              <a:xfrm>
                <a:off x="7230523" y="4629074"/>
                <a:ext cx="40892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Fig. 5. Testing circuit connected to FPGA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6F00E42-E974-4481-B00F-232947A7F7D7}"/>
                </a:ext>
              </a:extLst>
            </p:cNvPr>
            <p:cNvSpPr txBox="1"/>
            <p:nvPr/>
          </p:nvSpPr>
          <p:spPr>
            <a:xfrm>
              <a:off x="9565359" y="911815"/>
              <a:ext cx="8282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3.3 V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A65642E-3B32-4D43-8D0D-6739FCAD2569}"/>
                </a:ext>
              </a:extLst>
            </p:cNvPr>
            <p:cNvSpPr txBox="1"/>
            <p:nvPr/>
          </p:nvSpPr>
          <p:spPr>
            <a:xfrm>
              <a:off x="8000860" y="2685205"/>
              <a:ext cx="5657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FF00"/>
                  </a:solidFill>
                </a:rPr>
                <a:t>D6</a:t>
              </a:r>
              <a:r>
                <a:rPr lang="en-US" sz="2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05C4C22-A6F9-450A-A1C3-A9660C658438}"/>
                </a:ext>
              </a:extLst>
            </p:cNvPr>
            <p:cNvSpPr txBox="1"/>
            <p:nvPr/>
          </p:nvSpPr>
          <p:spPr>
            <a:xfrm>
              <a:off x="8036249" y="976963"/>
              <a:ext cx="5657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D7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922C804-9F39-431E-8587-C8183CFE2DEA}"/>
                </a:ext>
              </a:extLst>
            </p:cNvPr>
            <p:cNvSpPr txBox="1"/>
            <p:nvPr/>
          </p:nvSpPr>
          <p:spPr>
            <a:xfrm>
              <a:off x="10345150" y="970754"/>
              <a:ext cx="5657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D8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C331C8C-940F-424E-97DF-AD90B5DFBAEF}"/>
                </a:ext>
              </a:extLst>
            </p:cNvPr>
            <p:cNvSpPr txBox="1"/>
            <p:nvPr/>
          </p:nvSpPr>
          <p:spPr>
            <a:xfrm>
              <a:off x="10208153" y="2215173"/>
              <a:ext cx="8396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FF00"/>
                  </a:solidFill>
                </a:rPr>
                <a:t>GND 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6D38BBC-8991-4E33-A8EE-47AB33E08B56}"/>
                </a:ext>
              </a:extLst>
            </p:cNvPr>
            <p:cNvCxnSpPr>
              <a:cxnSpLocks/>
            </p:cNvCxnSpPr>
            <p:nvPr/>
          </p:nvCxnSpPr>
          <p:spPr>
            <a:xfrm>
              <a:off x="8415250" y="2866022"/>
              <a:ext cx="939413" cy="38476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8D2775-D1A8-404F-B8B6-37C96983A783}"/>
                </a:ext>
              </a:extLst>
            </p:cNvPr>
            <p:cNvCxnSpPr>
              <a:cxnSpLocks/>
            </p:cNvCxnSpPr>
            <p:nvPr/>
          </p:nvCxnSpPr>
          <p:spPr>
            <a:xfrm>
              <a:off x="8415250" y="1266431"/>
              <a:ext cx="1035370" cy="161882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E44E8A6-8BCC-45CC-89CE-72F7F12E26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86091" y="1318084"/>
              <a:ext cx="905659" cy="154793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24BF16D-6601-4289-B4A9-59D3EC389B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72682" y="2542340"/>
              <a:ext cx="272469" cy="362158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49D9B8A-BCBA-4D9D-9A44-5057B8F7BDB6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86" y="1272193"/>
              <a:ext cx="0" cy="18734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0" name="Table 5">
            <a:extLst>
              <a:ext uri="{FF2B5EF4-FFF2-40B4-BE49-F238E27FC236}">
                <a16:creationId xmlns:a16="http://schemas.microsoft.com/office/drawing/2014/main" id="{43F3587F-19AC-49FF-8622-CFC40470BE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514804"/>
              </p:ext>
            </p:extLst>
          </p:nvPr>
        </p:nvGraphicFramePr>
        <p:xfrm>
          <a:off x="5067650" y="2067789"/>
          <a:ext cx="159834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138">
                  <a:extLst>
                    <a:ext uri="{9D8B030D-6E8A-4147-A177-3AD203B41FA5}">
                      <a16:colId xmlns:a16="http://schemas.microsoft.com/office/drawing/2014/main" val="1219595922"/>
                    </a:ext>
                  </a:extLst>
                </a:gridCol>
                <a:gridCol w="840204">
                  <a:extLst>
                    <a:ext uri="{9D8B030D-6E8A-4147-A177-3AD203B41FA5}">
                      <a16:colId xmlns:a16="http://schemas.microsoft.com/office/drawing/2014/main" val="1757331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894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456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627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752080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3177113B-E6EE-49DA-A233-4216CE451370}"/>
              </a:ext>
            </a:extLst>
          </p:cNvPr>
          <p:cNvSpPr txBox="1"/>
          <p:nvPr/>
        </p:nvSpPr>
        <p:spPr>
          <a:xfrm>
            <a:off x="5011520" y="1804593"/>
            <a:ext cx="171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Table 2. Port connections</a:t>
            </a:r>
          </a:p>
        </p:txBody>
      </p:sp>
    </p:spTree>
    <p:extLst>
      <p:ext uri="{BB962C8B-B14F-4D97-AF65-F5344CB8AC3E}">
        <p14:creationId xmlns:p14="http://schemas.microsoft.com/office/powerpoint/2010/main" val="2445212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36289" cy="864575"/>
          </a:xfrm>
        </p:spPr>
        <p:txBody>
          <a:bodyPr/>
          <a:lstStyle/>
          <a:p>
            <a:r>
              <a:rPr lang="en-US" dirty="0"/>
              <a:t>Step 1 Create New Project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20115" y="1378858"/>
            <a:ext cx="4862286" cy="481591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Download and install Libero SoC v12.0 from </a:t>
            </a:r>
            <a:r>
              <a:rPr lang="en-US" sz="2400" dirty="0">
                <a:hlinkClick r:id="rId2"/>
              </a:rPr>
              <a:t>https://www.microsemi.com/product-directory/design-resources/1750-libero-soc#downloads</a:t>
            </a:r>
            <a:endParaRPr lang="en-US" sz="2400" dirty="0"/>
          </a:p>
          <a:p>
            <a:pPr marL="457200" indent="-457200">
              <a:buFont typeface="+mj-lt"/>
              <a:buAutoNum type="arabicPeriod" startAt="2"/>
            </a:pPr>
            <a:r>
              <a:rPr lang="en-US" sz="2400" dirty="0"/>
              <a:t>Open Libero SoC IDE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sz="2400" dirty="0"/>
              <a:t>Select </a:t>
            </a:r>
            <a:r>
              <a:rPr lang="en-US" sz="2400" b="1" dirty="0"/>
              <a:t>New</a:t>
            </a:r>
            <a:r>
              <a:rPr lang="en-US" sz="2400" dirty="0"/>
              <a:t> to create a new project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sz="2400" dirty="0"/>
              <a:t>Alternative: </a:t>
            </a:r>
            <a:r>
              <a:rPr lang="en-US" sz="2400" b="1" dirty="0"/>
              <a:t>Project</a:t>
            </a:r>
            <a:r>
              <a:rPr lang="en-US" sz="2400" dirty="0"/>
              <a:t> &gt; </a:t>
            </a:r>
            <a:r>
              <a:rPr lang="en-US" sz="2400" b="1" dirty="0"/>
              <a:t>New Project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60CA01B8-6A55-4613-AA36-CF7FCF9AC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3680684-0249-406D-AD5E-F207206FBAAD}"/>
              </a:ext>
            </a:extLst>
          </p:cNvPr>
          <p:cNvGrpSpPr/>
          <p:nvPr/>
        </p:nvGrpSpPr>
        <p:grpSpPr>
          <a:xfrm>
            <a:off x="663651" y="1406627"/>
            <a:ext cx="5432348" cy="5126709"/>
            <a:chOff x="663651" y="1406627"/>
            <a:chExt cx="5432348" cy="512670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BAA82DD-4879-4E6C-BA75-0EAD38127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0464" y="1406627"/>
              <a:ext cx="5075194" cy="4768483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712C4F5-7BF2-4BB1-8AED-2C8A99F6850C}"/>
                </a:ext>
              </a:extLst>
            </p:cNvPr>
            <p:cNvGrpSpPr/>
            <p:nvPr/>
          </p:nvGrpSpPr>
          <p:grpSpPr>
            <a:xfrm>
              <a:off x="663651" y="1503480"/>
              <a:ext cx="5432348" cy="5029856"/>
              <a:chOff x="663651" y="1503480"/>
              <a:chExt cx="5432348" cy="502985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ACA50584-C6EA-4B85-9BFA-F5EC124561BB}"/>
                  </a:ext>
                </a:extLst>
              </p:cNvPr>
              <p:cNvGrpSpPr/>
              <p:nvPr/>
            </p:nvGrpSpPr>
            <p:grpSpPr>
              <a:xfrm>
                <a:off x="778867" y="2387600"/>
                <a:ext cx="5317132" cy="4145736"/>
                <a:chOff x="778867" y="2387600"/>
                <a:chExt cx="5317132" cy="4145736"/>
              </a:xfrm>
            </p:grpSpPr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E2BD0A76-C9D6-4935-9E5A-D19915E404F0}"/>
                    </a:ext>
                  </a:extLst>
                </p:cNvPr>
                <p:cNvSpPr/>
                <p:nvPr/>
              </p:nvSpPr>
              <p:spPr>
                <a:xfrm>
                  <a:off x="1030357" y="2387600"/>
                  <a:ext cx="346449" cy="137406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FFE2878-32E7-4463-AA46-44D946FBA298}"/>
                    </a:ext>
                  </a:extLst>
                </p:cNvPr>
                <p:cNvSpPr txBox="1"/>
                <p:nvPr/>
              </p:nvSpPr>
              <p:spPr>
                <a:xfrm>
                  <a:off x="778867" y="6256337"/>
                  <a:ext cx="53171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Fig. 6. Libero SoC v12.3 IDE</a:t>
                  </a: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763A92A-B8A0-4616-B884-64EE161D0CB7}"/>
                  </a:ext>
                </a:extLst>
              </p:cNvPr>
              <p:cNvSpPr txBox="1"/>
              <p:nvPr/>
            </p:nvSpPr>
            <p:spPr>
              <a:xfrm>
                <a:off x="1376806" y="2257527"/>
                <a:ext cx="3010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3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2501E51-3437-42F8-B484-F7FE87CC9000}"/>
                  </a:ext>
                </a:extLst>
              </p:cNvPr>
              <p:cNvSpPr/>
              <p:nvPr/>
            </p:nvSpPr>
            <p:spPr>
              <a:xfrm>
                <a:off x="930275" y="1565275"/>
                <a:ext cx="403225" cy="19050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39623D2-E691-4504-90D5-16FC7F68782D}"/>
                  </a:ext>
                </a:extLst>
              </p:cNvPr>
              <p:cNvSpPr txBox="1"/>
              <p:nvPr/>
            </p:nvSpPr>
            <p:spPr>
              <a:xfrm>
                <a:off x="663651" y="1503480"/>
                <a:ext cx="3010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3626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36289" cy="864575"/>
          </a:xfrm>
        </p:spPr>
        <p:txBody>
          <a:bodyPr>
            <a:normAutofit/>
          </a:bodyPr>
          <a:lstStyle/>
          <a:p>
            <a:r>
              <a:rPr lang="en-US" dirty="0"/>
              <a:t>Step 2 Project Name &amp; Location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86059" y="1375351"/>
            <a:ext cx="4396341" cy="481591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US" sz="2400" dirty="0"/>
              <a:t>Give a name to the project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sz="2400" dirty="0"/>
              <a:t>Choose a location for the project by clicking on </a:t>
            </a:r>
            <a:r>
              <a:rPr lang="en-US" sz="2400" b="1" dirty="0"/>
              <a:t>Browse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sz="2400" dirty="0"/>
              <a:t>Make sure </a:t>
            </a:r>
            <a:r>
              <a:rPr lang="en-US" sz="2400" b="1" dirty="0"/>
              <a:t>Preferred HDL type</a:t>
            </a:r>
            <a:r>
              <a:rPr lang="en-US" sz="2400" dirty="0"/>
              <a:t> is </a:t>
            </a:r>
            <a:r>
              <a:rPr lang="en-US" sz="2400" b="1" dirty="0"/>
              <a:t>Verilog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sz="2400" dirty="0"/>
              <a:t>Click </a:t>
            </a:r>
            <a:r>
              <a:rPr lang="en-US" sz="2400" b="1" dirty="0"/>
              <a:t>Next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257F068E-A44B-4B4E-8F56-ED4879AF4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203644F-BFD8-436A-8A73-794E158E1B01}"/>
              </a:ext>
            </a:extLst>
          </p:cNvPr>
          <p:cNvGrpSpPr/>
          <p:nvPr/>
        </p:nvGrpSpPr>
        <p:grpSpPr>
          <a:xfrm>
            <a:off x="782057" y="1504950"/>
            <a:ext cx="5961317" cy="3848099"/>
            <a:chOff x="858562" y="1422541"/>
            <a:chExt cx="5961317" cy="384809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C6BD6FB-E729-416D-8EEA-C4150E2E663D}"/>
                </a:ext>
              </a:extLst>
            </p:cNvPr>
            <p:cNvGrpSpPr/>
            <p:nvPr/>
          </p:nvGrpSpPr>
          <p:grpSpPr>
            <a:xfrm>
              <a:off x="858562" y="1422541"/>
              <a:ext cx="5961317" cy="3848099"/>
              <a:chOff x="858562" y="1422541"/>
              <a:chExt cx="5961317" cy="3848099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CD04D41E-F56D-49BA-BE5A-374124AF41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8562" y="1422541"/>
                <a:ext cx="5961317" cy="3532632"/>
              </a:xfrm>
              <a:prstGeom prst="rect">
                <a:avLst/>
              </a:prstGeom>
            </p:spPr>
          </p:pic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A76026E8-00AD-4B51-8D5E-AE4ED6D86A0D}"/>
                  </a:ext>
                </a:extLst>
              </p:cNvPr>
              <p:cNvGrpSpPr/>
              <p:nvPr/>
            </p:nvGrpSpPr>
            <p:grpSpPr>
              <a:xfrm>
                <a:off x="1181099" y="1945841"/>
                <a:ext cx="5295901" cy="3324799"/>
                <a:chOff x="1181099" y="1945841"/>
                <a:chExt cx="5295901" cy="3324799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91A8D403-57DD-43CB-A787-B4CD09BC3BAB}"/>
                    </a:ext>
                  </a:extLst>
                </p:cNvPr>
                <p:cNvGrpSpPr/>
                <p:nvPr/>
              </p:nvGrpSpPr>
              <p:grpSpPr>
                <a:xfrm>
                  <a:off x="1181099" y="2226474"/>
                  <a:ext cx="5295901" cy="3044166"/>
                  <a:chOff x="1181099" y="2226474"/>
                  <a:chExt cx="5295901" cy="3044166"/>
                </a:xfrm>
              </p:grpSpPr>
              <p:grpSp>
                <p:nvGrpSpPr>
                  <p:cNvPr id="11" name="Group 10">
                    <a:extLst>
                      <a:ext uri="{FF2B5EF4-FFF2-40B4-BE49-F238E27FC236}">
                        <a16:creationId xmlns:a16="http://schemas.microsoft.com/office/drawing/2014/main" id="{EB587773-3171-433C-BE30-DC7F2FE40B14}"/>
                      </a:ext>
                    </a:extLst>
                  </p:cNvPr>
                  <p:cNvGrpSpPr/>
                  <p:nvPr/>
                </p:nvGrpSpPr>
                <p:grpSpPr>
                  <a:xfrm>
                    <a:off x="1954671" y="2226474"/>
                    <a:ext cx="3815087" cy="2653302"/>
                    <a:chOff x="1954671" y="2226474"/>
                    <a:chExt cx="3815087" cy="2653302"/>
                  </a:xfrm>
                </p:grpSpPr>
                <p:sp>
                  <p:nvSpPr>
                    <p:cNvPr id="6" name="Rectangle 5">
                      <a:extLst>
                        <a:ext uri="{FF2B5EF4-FFF2-40B4-BE49-F238E27FC236}">
                          <a16:creationId xmlns:a16="http://schemas.microsoft.com/office/drawing/2014/main" id="{E2BD0A76-C9D6-4935-9E5A-D19915E404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54672" y="2226474"/>
                      <a:ext cx="1793482" cy="176017"/>
                    </a:xfrm>
                    <a:prstGeom prst="rect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17C7257D-7475-49A8-BFF1-E65F02049A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54671" y="3220555"/>
                      <a:ext cx="1404660" cy="168173"/>
                    </a:xfrm>
                    <a:prstGeom prst="rect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" name="Rectangle 9">
                      <a:extLst>
                        <a:ext uri="{FF2B5EF4-FFF2-40B4-BE49-F238E27FC236}">
                          <a16:creationId xmlns:a16="http://schemas.microsoft.com/office/drawing/2014/main" id="{F5A63EC6-97CD-4A16-AFF3-72F6D28BB8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79220" y="4679751"/>
                      <a:ext cx="490538" cy="200025"/>
                    </a:xfrm>
                    <a:prstGeom prst="rect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5C8AB6AB-892C-418D-9991-565F91F78684}"/>
                      </a:ext>
                    </a:extLst>
                  </p:cNvPr>
                  <p:cNvSpPr txBox="1"/>
                  <p:nvPr/>
                </p:nvSpPr>
                <p:spPr>
                  <a:xfrm>
                    <a:off x="1181099" y="4993641"/>
                    <a:ext cx="5295901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/>
                      <a:t>Fig. 7. New Project window in Libero SoC</a:t>
                    </a:r>
                  </a:p>
                </p:txBody>
              </p:sp>
            </p:grp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395A4D9-977E-4706-AECA-4FF7A1C11E45}"/>
                    </a:ext>
                  </a:extLst>
                </p:cNvPr>
                <p:cNvSpPr txBox="1"/>
                <p:nvPr/>
              </p:nvSpPr>
              <p:spPr>
                <a:xfrm>
                  <a:off x="3482793" y="1945841"/>
                  <a:ext cx="3010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0000"/>
                      </a:solidFill>
                    </a:rPr>
                    <a:t>5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35394C4-FFA6-40F7-B815-BD82774A1599}"/>
                    </a:ext>
                  </a:extLst>
                </p:cNvPr>
                <p:cNvSpPr txBox="1"/>
                <p:nvPr/>
              </p:nvSpPr>
              <p:spPr>
                <a:xfrm>
                  <a:off x="3359331" y="3144263"/>
                  <a:ext cx="3010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0000"/>
                      </a:solidFill>
                    </a:rPr>
                    <a:t>7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99F97AF-F37B-4151-9486-A6BA6ECBC258}"/>
                    </a:ext>
                  </a:extLst>
                </p:cNvPr>
                <p:cNvSpPr txBox="1"/>
                <p:nvPr/>
              </p:nvSpPr>
              <p:spPr>
                <a:xfrm>
                  <a:off x="5373982" y="4371974"/>
                  <a:ext cx="3010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0000"/>
                      </a:solidFill>
                    </a:rPr>
                    <a:t>8</a:t>
                  </a:r>
                </a:p>
              </p:txBody>
            </p:sp>
          </p:grp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F37FCD9-11B6-4F1C-AC33-2CF99D8A3969}"/>
                </a:ext>
              </a:extLst>
            </p:cNvPr>
            <p:cNvSpPr/>
            <p:nvPr/>
          </p:nvSpPr>
          <p:spPr>
            <a:xfrm>
              <a:off x="6174401" y="2372243"/>
              <a:ext cx="494645" cy="22395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9964AB7-765C-44CA-B4B5-0E3A90682AE4}"/>
                </a:ext>
              </a:extLst>
            </p:cNvPr>
            <p:cNvSpPr txBox="1"/>
            <p:nvPr/>
          </p:nvSpPr>
          <p:spPr>
            <a:xfrm>
              <a:off x="5890778" y="2393670"/>
              <a:ext cx="3010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7629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36289" cy="864575"/>
          </a:xfrm>
        </p:spPr>
        <p:txBody>
          <a:bodyPr/>
          <a:lstStyle/>
          <a:p>
            <a:r>
              <a:rPr lang="en-US" dirty="0"/>
              <a:t>Step 3 Device Selection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86059" y="1375351"/>
            <a:ext cx="4396341" cy="481591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9"/>
            </a:pPr>
            <a:r>
              <a:rPr lang="en-US" sz="2400" dirty="0"/>
              <a:t>Filter your selection</a:t>
            </a:r>
          </a:p>
          <a:p>
            <a:pPr marL="914400" lvl="2" indent="-228600"/>
            <a:r>
              <a:rPr lang="en-US" sz="2400" b="1" dirty="0"/>
              <a:t>Family</a:t>
            </a:r>
            <a:r>
              <a:rPr lang="en-US" sz="2400" dirty="0"/>
              <a:t>: IGLOO2</a:t>
            </a:r>
          </a:p>
          <a:p>
            <a:pPr marL="914400" lvl="2" indent="-228600"/>
            <a:r>
              <a:rPr lang="en-US" sz="2400" b="1" dirty="0"/>
              <a:t>Die</a:t>
            </a:r>
            <a:r>
              <a:rPr lang="en-US" sz="2400" dirty="0"/>
              <a:t>: M2GL025</a:t>
            </a:r>
          </a:p>
          <a:p>
            <a:pPr marL="914400" lvl="2" indent="-228600"/>
            <a:r>
              <a:rPr lang="en-US" sz="2400" b="1" dirty="0"/>
              <a:t>Package</a:t>
            </a:r>
            <a:r>
              <a:rPr lang="en-US" sz="2400" dirty="0"/>
              <a:t>: 256 VF</a:t>
            </a:r>
          </a:p>
          <a:p>
            <a:pPr marL="457200" indent="-457200">
              <a:buFont typeface="+mj-lt"/>
              <a:buAutoNum type="arabicPeriod" startAt="10"/>
            </a:pPr>
            <a:r>
              <a:rPr lang="en-US" sz="2400" dirty="0"/>
              <a:t>Select your board</a:t>
            </a:r>
          </a:p>
          <a:p>
            <a:pPr marL="457200" indent="-457200">
              <a:buFont typeface="+mj-lt"/>
              <a:buAutoNum type="arabicPeriod" startAt="10"/>
            </a:pPr>
            <a:r>
              <a:rPr lang="en-US" sz="2400" dirty="0"/>
              <a:t>Click on </a:t>
            </a:r>
            <a:r>
              <a:rPr lang="en-US" sz="2400" b="1" dirty="0"/>
              <a:t>Next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48B9970F-DF27-4D58-ACDB-44DBFA791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24A6B01-52EF-4402-BE97-6B7366302771}"/>
              </a:ext>
            </a:extLst>
          </p:cNvPr>
          <p:cNvGrpSpPr/>
          <p:nvPr/>
        </p:nvGrpSpPr>
        <p:grpSpPr>
          <a:xfrm>
            <a:off x="799773" y="1503991"/>
            <a:ext cx="5943601" cy="3850018"/>
            <a:chOff x="762987" y="1528257"/>
            <a:chExt cx="5943601" cy="38500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9C318C3-51DD-408B-BBA9-1F2844167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987" y="1528257"/>
              <a:ext cx="5943601" cy="3533561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E9910C3-2A08-4B98-952B-59279EAB10AC}"/>
                </a:ext>
              </a:extLst>
            </p:cNvPr>
            <p:cNvGrpSpPr/>
            <p:nvPr/>
          </p:nvGrpSpPr>
          <p:grpSpPr>
            <a:xfrm>
              <a:off x="903013" y="2257779"/>
              <a:ext cx="5549901" cy="3120496"/>
              <a:chOff x="903013" y="2257779"/>
              <a:chExt cx="5549901" cy="3120496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C4A1B7B9-0AEE-4C3C-ADBC-9D9821F2B3F6}"/>
                  </a:ext>
                </a:extLst>
              </p:cNvPr>
              <p:cNvGrpSpPr/>
              <p:nvPr/>
            </p:nvGrpSpPr>
            <p:grpSpPr>
              <a:xfrm>
                <a:off x="903013" y="2289445"/>
                <a:ext cx="5549901" cy="3088830"/>
                <a:chOff x="903013" y="2289445"/>
                <a:chExt cx="5549901" cy="3088830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CE55C297-9306-4733-98CA-29D02C585819}"/>
                    </a:ext>
                  </a:extLst>
                </p:cNvPr>
                <p:cNvGrpSpPr/>
                <p:nvPr/>
              </p:nvGrpSpPr>
              <p:grpSpPr>
                <a:xfrm>
                  <a:off x="1972690" y="2289445"/>
                  <a:ext cx="4245274" cy="2697569"/>
                  <a:chOff x="1972690" y="2289445"/>
                  <a:chExt cx="4245274" cy="2697569"/>
                </a:xfrm>
              </p:grpSpPr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1FF2B5B6-389E-4A8B-B8DA-3AE5041E6966}"/>
                      </a:ext>
                    </a:extLst>
                  </p:cNvPr>
                  <p:cNvSpPr/>
                  <p:nvPr/>
                </p:nvSpPr>
                <p:spPr>
                  <a:xfrm>
                    <a:off x="1972690" y="2289445"/>
                    <a:ext cx="4245274" cy="196703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50761D91-BC31-4A45-B7EC-80CBF130C69A}"/>
                      </a:ext>
                    </a:extLst>
                  </p:cNvPr>
                  <p:cNvSpPr/>
                  <p:nvPr/>
                </p:nvSpPr>
                <p:spPr>
                  <a:xfrm>
                    <a:off x="1972690" y="3548629"/>
                    <a:ext cx="1780159" cy="137546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EF9DD359-6BA1-4C21-809D-28D6ADA3F8B4}"/>
                      </a:ext>
                    </a:extLst>
                  </p:cNvPr>
                  <p:cNvSpPr/>
                  <p:nvPr/>
                </p:nvSpPr>
                <p:spPr>
                  <a:xfrm>
                    <a:off x="5196904" y="4790311"/>
                    <a:ext cx="502221" cy="196703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C6816AA-EB77-4137-872F-9AB00AAEF597}"/>
                    </a:ext>
                  </a:extLst>
                </p:cNvPr>
                <p:cNvSpPr txBox="1"/>
                <p:nvPr/>
              </p:nvSpPr>
              <p:spPr>
                <a:xfrm>
                  <a:off x="903013" y="5093280"/>
                  <a:ext cx="5549901" cy="284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Fig. 8. Device Selection</a:t>
                  </a:r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1C00753-DD5E-406F-AD7C-A37F43F49E00}"/>
                  </a:ext>
                </a:extLst>
              </p:cNvPr>
              <p:cNvSpPr txBox="1"/>
              <p:nvPr/>
            </p:nvSpPr>
            <p:spPr>
              <a:xfrm>
                <a:off x="1734899" y="2257779"/>
                <a:ext cx="3010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9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E992D82-7DFA-47FC-B3C5-D469BA861D14}"/>
                  </a:ext>
                </a:extLst>
              </p:cNvPr>
              <p:cNvSpPr txBox="1"/>
              <p:nvPr/>
            </p:nvSpPr>
            <p:spPr>
              <a:xfrm>
                <a:off x="1646609" y="3463615"/>
                <a:ext cx="38930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10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AFC8DF7-A931-4C06-B3B7-CC622DBE8939}"/>
                  </a:ext>
                </a:extLst>
              </p:cNvPr>
              <p:cNvSpPr txBox="1"/>
              <p:nvPr/>
            </p:nvSpPr>
            <p:spPr>
              <a:xfrm>
                <a:off x="5247950" y="4526838"/>
                <a:ext cx="4252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11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973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4 Device Settings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2035" y="1375351"/>
            <a:ext cx="4396341" cy="481591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12"/>
            </a:pPr>
            <a:r>
              <a:rPr lang="en-US" sz="2400" dirty="0"/>
              <a:t>Choose </a:t>
            </a:r>
            <a:r>
              <a:rPr lang="en-US" sz="2400" b="1" dirty="0"/>
              <a:t>LVCMOS 3.3V</a:t>
            </a:r>
            <a:r>
              <a:rPr lang="en-US" sz="2400" dirty="0"/>
              <a:t> for </a:t>
            </a:r>
            <a:r>
              <a:rPr lang="en-US" sz="2400" b="1" dirty="0"/>
              <a:t>Default I/O Technology</a:t>
            </a:r>
          </a:p>
          <a:p>
            <a:pPr marL="457200" indent="-457200">
              <a:buFont typeface="+mj-lt"/>
              <a:buAutoNum type="arabicPeriod" startAt="12"/>
            </a:pPr>
            <a:r>
              <a:rPr lang="en-US" sz="2400" dirty="0"/>
              <a:t>Choose </a:t>
            </a:r>
            <a:r>
              <a:rPr lang="en-US" sz="2400" b="1" dirty="0"/>
              <a:t>3.3 </a:t>
            </a:r>
            <a:r>
              <a:rPr lang="en-US" sz="2400" dirty="0"/>
              <a:t>for</a:t>
            </a:r>
            <a:r>
              <a:rPr lang="en-US" sz="2400" b="1" dirty="0"/>
              <a:t> PLL supply voltage (V)</a:t>
            </a:r>
          </a:p>
          <a:p>
            <a:pPr marL="457200" indent="-457200">
              <a:buFont typeface="+mj-lt"/>
              <a:buAutoNum type="arabicPeriod" startAt="12"/>
            </a:pPr>
            <a:r>
              <a:rPr lang="en-US" sz="2400" dirty="0"/>
              <a:t>Click on </a:t>
            </a:r>
            <a:r>
              <a:rPr lang="en-US" sz="2400" b="1" dirty="0"/>
              <a:t>Finish</a:t>
            </a:r>
            <a:r>
              <a:rPr lang="en-US" sz="2400" dirty="0"/>
              <a:t> (since the next pages will be left as default)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64682FDA-369F-4BED-BFDA-66B600174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2328082-DC2E-408A-B861-7C3285E5BB3A}"/>
              </a:ext>
            </a:extLst>
          </p:cNvPr>
          <p:cNvGrpSpPr/>
          <p:nvPr/>
        </p:nvGrpSpPr>
        <p:grpSpPr>
          <a:xfrm>
            <a:off x="804724" y="1488441"/>
            <a:ext cx="5938076" cy="3881118"/>
            <a:chOff x="834612" y="1482091"/>
            <a:chExt cx="5938076" cy="388111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C911CE5-2D73-4A80-A8BD-512565DA3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4612" y="1482091"/>
              <a:ext cx="5938076" cy="3544253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3B8A455-0082-4E61-A35A-7870CB77B57F}"/>
                </a:ext>
              </a:extLst>
            </p:cNvPr>
            <p:cNvGrpSpPr/>
            <p:nvPr/>
          </p:nvGrpSpPr>
          <p:grpSpPr>
            <a:xfrm>
              <a:off x="1012132" y="2112664"/>
              <a:ext cx="5548311" cy="3250545"/>
              <a:chOff x="1012132" y="2112664"/>
              <a:chExt cx="5548311" cy="3250545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6BC53D9-81AC-4327-A2EA-91F001418005}"/>
                  </a:ext>
                </a:extLst>
              </p:cNvPr>
              <p:cNvGrpSpPr/>
              <p:nvPr/>
            </p:nvGrpSpPr>
            <p:grpSpPr>
              <a:xfrm>
                <a:off x="1012132" y="2383009"/>
                <a:ext cx="5548311" cy="2980200"/>
                <a:chOff x="1012132" y="2383009"/>
                <a:chExt cx="5548311" cy="2980200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86860024-A8F5-44B0-8F04-BAFD00C5633E}"/>
                    </a:ext>
                  </a:extLst>
                </p:cNvPr>
                <p:cNvGrpSpPr/>
                <p:nvPr/>
              </p:nvGrpSpPr>
              <p:grpSpPr>
                <a:xfrm>
                  <a:off x="1977454" y="2383009"/>
                  <a:ext cx="3769296" cy="2572946"/>
                  <a:chOff x="1977454" y="2383009"/>
                  <a:chExt cx="3769296" cy="2572946"/>
                </a:xfrm>
              </p:grpSpPr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71B89BA4-3CAD-459A-848E-9B502EDE8FBE}"/>
                      </a:ext>
                    </a:extLst>
                  </p:cNvPr>
                  <p:cNvSpPr/>
                  <p:nvPr/>
                </p:nvSpPr>
                <p:spPr>
                  <a:xfrm>
                    <a:off x="1977454" y="2383009"/>
                    <a:ext cx="1927796" cy="164737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AB250F8D-6F87-42B3-AA74-1C45A038D5E0}"/>
                      </a:ext>
                    </a:extLst>
                  </p:cNvPr>
                  <p:cNvSpPr/>
                  <p:nvPr/>
                </p:nvSpPr>
                <p:spPr>
                  <a:xfrm>
                    <a:off x="1977454" y="3060499"/>
                    <a:ext cx="2238946" cy="164737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610B3116-4EC1-4E19-931B-61F6077DE7DC}"/>
                      </a:ext>
                    </a:extLst>
                  </p:cNvPr>
                  <p:cNvSpPr/>
                  <p:nvPr/>
                </p:nvSpPr>
                <p:spPr>
                  <a:xfrm>
                    <a:off x="5269929" y="4756293"/>
                    <a:ext cx="476821" cy="199662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36066B7-76CC-4ED3-AE0C-799B6805E55B}"/>
                    </a:ext>
                  </a:extLst>
                </p:cNvPr>
                <p:cNvSpPr txBox="1"/>
                <p:nvPr/>
              </p:nvSpPr>
              <p:spPr>
                <a:xfrm>
                  <a:off x="1012132" y="5086210"/>
                  <a:ext cx="554831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Fig. 9. Device Settings</a:t>
                  </a: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0DAD202-B14E-4560-969C-2F0B09229759}"/>
                  </a:ext>
                </a:extLst>
              </p:cNvPr>
              <p:cNvSpPr txBox="1"/>
              <p:nvPr/>
            </p:nvSpPr>
            <p:spPr>
              <a:xfrm>
                <a:off x="2554085" y="2112664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12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D0761E-D2CE-483F-8C4D-D59E4A3B4DDB}"/>
                  </a:ext>
                </a:extLst>
              </p:cNvPr>
              <p:cNvSpPr txBox="1"/>
              <p:nvPr/>
            </p:nvSpPr>
            <p:spPr>
              <a:xfrm>
                <a:off x="4168775" y="2988978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13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9263396-7DE6-4ED9-ACC9-632E8E8C15A2}"/>
                  </a:ext>
                </a:extLst>
              </p:cNvPr>
              <p:cNvSpPr txBox="1"/>
              <p:nvPr/>
            </p:nvSpPr>
            <p:spPr>
              <a:xfrm>
                <a:off x="5314705" y="4419487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14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075479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17997</TotalTime>
  <Words>1923</Words>
  <Application>Microsoft Office PowerPoint</Application>
  <PresentationFormat>Widescreen</PresentationFormat>
  <Paragraphs>431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Cambria Math</vt:lpstr>
      <vt:lpstr>Tw Cen MT</vt:lpstr>
      <vt:lpstr>Tw Cen MT Condensed</vt:lpstr>
      <vt:lpstr>Wingdings 3</vt:lpstr>
      <vt:lpstr>Integral</vt:lpstr>
      <vt:lpstr>PowerPoint Presentation</vt:lpstr>
      <vt:lpstr>Timing Required To Display a Pixel</vt:lpstr>
      <vt:lpstr>Example Of Setup Time Required</vt:lpstr>
      <vt:lpstr>Industrial Standard</vt:lpstr>
      <vt:lpstr>Objective</vt:lpstr>
      <vt:lpstr>Step 1 Create New Project</vt:lpstr>
      <vt:lpstr>Step 2 Project Name &amp; Location</vt:lpstr>
      <vt:lpstr>Step 3 Device Selection</vt:lpstr>
      <vt:lpstr>Step 4 Device Settings</vt:lpstr>
      <vt:lpstr>Step 5 Create New SmartDesign</vt:lpstr>
      <vt:lpstr>Step 6 Create HDL File</vt:lpstr>
      <vt:lpstr>Step 7 Verilog Code and Verify AND Gate</vt:lpstr>
      <vt:lpstr>Step 8 Placing AND Gate and Ports in SmartDesign</vt:lpstr>
      <vt:lpstr>Step 9 Connecting ports To Module</vt:lpstr>
      <vt:lpstr>Step 10 Set SmartDesign as Root</vt:lpstr>
      <vt:lpstr>Step 11 Generate Component</vt:lpstr>
      <vt:lpstr>Step 12 Create a Testbench</vt:lpstr>
      <vt:lpstr>Step 13 Modify Testbench</vt:lpstr>
      <vt:lpstr>Step 14 Set ModelSim as Simulation Tool</vt:lpstr>
      <vt:lpstr>Step 15 Set Your Testbench In DO File</vt:lpstr>
      <vt:lpstr>Step 16 Pre-Synthesis Simulation</vt:lpstr>
      <vt:lpstr>Step 17 Pre-Synthesis Simulation In ModelSim</vt:lpstr>
      <vt:lpstr>Step 18 Synthesize the SmartDesign</vt:lpstr>
      <vt:lpstr>Step 19 Manage Constraints</vt:lpstr>
      <vt:lpstr>Step 20 I/O Editor: Pin Constraints</vt:lpstr>
      <vt:lpstr>Step 21 Simulate after Place And Route</vt:lpstr>
      <vt:lpstr>Step 22 Timing Delay of AND Gate</vt:lpstr>
      <vt:lpstr>Step 23 Generate Bitstream and Run Program</vt:lpstr>
      <vt:lpstr>Step 25 Check Results in Physical Circuit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Tutorial: AND Gate on IGLOO2 Using Libero</dc:title>
  <dc:creator>Chee Vang</dc:creator>
  <cp:lastModifiedBy>Chee Vang</cp:lastModifiedBy>
  <cp:revision>271</cp:revision>
  <dcterms:created xsi:type="dcterms:W3CDTF">2020-06-04T17:50:27Z</dcterms:created>
  <dcterms:modified xsi:type="dcterms:W3CDTF">2021-01-19T23:49:19Z</dcterms:modified>
</cp:coreProperties>
</file>